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activeX/activeX4.xml" ContentType="application/vnd.ms-office.activeX+xml"/>
  <Override PartName="/ppt/activeX/activeX5.xml" ContentType="application/vnd.ms-office.activeX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activeX/activeX6.xml" ContentType="application/vnd.ms-office.activeX+xml"/>
  <Override PartName="/ppt/activeX/activeX7.xml" ContentType="application/vnd.ms-office.activeX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  <p:sldMasterId id="2147483712" r:id="rId2"/>
    <p:sldMasterId id="2147483718" r:id="rId3"/>
    <p:sldMasterId id="2147483728" r:id="rId4"/>
  </p:sldMasterIdLst>
  <p:notesMasterIdLst>
    <p:notesMasterId r:id="rId19"/>
  </p:notesMasterIdLst>
  <p:handoutMasterIdLst>
    <p:handoutMasterId r:id="rId20"/>
  </p:handoutMasterIdLst>
  <p:sldIdLst>
    <p:sldId id="273" r:id="rId5"/>
    <p:sldId id="484" r:id="rId6"/>
    <p:sldId id="491" r:id="rId7"/>
    <p:sldId id="498" r:id="rId8"/>
    <p:sldId id="483" r:id="rId9"/>
    <p:sldId id="497" r:id="rId10"/>
    <p:sldId id="448" r:id="rId11"/>
    <p:sldId id="490" r:id="rId12"/>
    <p:sldId id="429" r:id="rId13"/>
    <p:sldId id="439" r:id="rId14"/>
    <p:sldId id="441" r:id="rId15"/>
    <p:sldId id="477" r:id="rId16"/>
    <p:sldId id="482" r:id="rId17"/>
    <p:sldId id="499" r:id="rId18"/>
  </p:sldIdLst>
  <p:sldSz cx="9144000" cy="6858000" type="screen4x3"/>
  <p:notesSz cx="6797675" cy="9926638"/>
  <p:defaultTextStyle>
    <a:defPPr>
      <a:defRPr lang="fr-CH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an MACCURTAIN" initials="SM" lastIdx="1" clrIdx="0">
    <p:extLst>
      <p:ext uri="{19B8F6BF-5375-455C-9EA6-DF929625EA0E}">
        <p15:presenceInfo xmlns:p15="http://schemas.microsoft.com/office/powerpoint/2012/main" userId="S-1-5-21-168139140-835478840-2976084611-22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06"/>
    <a:srgbClr val="FFFFFF"/>
    <a:srgbClr val="09346A"/>
    <a:srgbClr val="3D3D3F"/>
    <a:srgbClr val="868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86331" autoAdjust="0"/>
  </p:normalViewPr>
  <p:slideViewPr>
    <p:cSldViewPr snapToGrid="0" snapToObjects="1" showGuides="1">
      <p:cViewPr varScale="1">
        <p:scale>
          <a:sx n="62" d="100"/>
          <a:sy n="62" d="100"/>
        </p:scale>
        <p:origin x="1266" y="30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2" d="100"/>
          <a:sy n="52" d="100"/>
        </p:scale>
        <p:origin x="1880" y="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o.org/iso/ru/home/standards_development/list_of_iso_technical_committees/iso_technical_committee_participation.htm?commid=54998" TargetMode="External"/><Relationship Id="rId1" Type="http://schemas.openxmlformats.org/officeDocument/2006/relationships/hyperlink" Target="http://www.iso.org/iso/ru/home/standards_development/list_of_iso_technical_committees/iso_technical_committee.htm?commid=54998&amp;tab=liaisons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o.org/iso/ru/home/standards_development/list_of_iso_technical_committees/iso_technical_committee.htm?commid=54998&amp;tab=liaisons" TargetMode="External"/><Relationship Id="rId1" Type="http://schemas.openxmlformats.org/officeDocument/2006/relationships/hyperlink" Target="http://www.iso.org/iso/ru/home/standards_development/list_of_iso_technical_committees/iso_technical_committee_participation.htm?commid=5499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09E0E1-8CFA-4355-91F8-E708C593FA17}" type="doc">
      <dgm:prSet loTypeId="urn:microsoft.com/office/officeart/2008/layout/RadialCluster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8ABE957-D4D4-4B1F-AE9A-5A371758550C}">
      <dgm:prSet phldrT="[Text]" custT="1"/>
      <dgm:spPr/>
      <dgm:t>
        <a:bodyPr/>
        <a:lstStyle/>
        <a:p>
          <a:r>
            <a:rPr lang="ru-RU" sz="1050" b="1" dirty="0" smtClean="0"/>
            <a:t>ПРИЗНАН</a:t>
          </a:r>
          <a:r>
            <a:rPr lang="en-US" sz="1050" b="1" dirty="0" smtClean="0"/>
            <a:t>O</a:t>
          </a:r>
          <a:r>
            <a:rPr lang="ru-RU" sz="1050" b="1" dirty="0" smtClean="0"/>
            <a:t> ВЕЗДЕ</a:t>
          </a:r>
          <a:endParaRPr lang="en-US" sz="1050" b="1" dirty="0"/>
        </a:p>
      </dgm:t>
    </dgm:pt>
    <dgm:pt modelId="{20B4FD27-039D-429D-BE50-E74D4E16E655}" type="parTrans" cxnId="{267F629C-C182-4820-86F8-86315D48F89B}">
      <dgm:prSet/>
      <dgm:spPr/>
      <dgm:t>
        <a:bodyPr/>
        <a:lstStyle/>
        <a:p>
          <a:endParaRPr lang="en-US"/>
        </a:p>
      </dgm:t>
    </dgm:pt>
    <dgm:pt modelId="{B87BAB09-B85A-44E9-A623-4CB456B262BE}" type="sibTrans" cxnId="{267F629C-C182-4820-86F8-86315D48F89B}">
      <dgm:prSet/>
      <dgm:spPr/>
      <dgm:t>
        <a:bodyPr/>
        <a:lstStyle/>
        <a:p>
          <a:endParaRPr lang="en-US"/>
        </a:p>
      </dgm:t>
    </dgm:pt>
    <dgm:pt modelId="{F54F2D21-BC7F-4D05-A8AB-88D2F7171BBF}">
      <dgm:prSet phldrT="[Text]" custT="1"/>
      <dgm:spPr/>
      <dgm:t>
        <a:bodyPr/>
        <a:lstStyle/>
        <a:p>
          <a:r>
            <a:rPr lang="ru-RU" sz="900" b="1" dirty="0" smtClean="0">
              <a:latin typeface="Helvetica"/>
            </a:rPr>
            <a:t>ОЦЕНКА СООТВЕТСТВИЯ</a:t>
          </a:r>
          <a:endParaRPr lang="en-US" sz="900" dirty="0"/>
        </a:p>
      </dgm:t>
    </dgm:pt>
    <dgm:pt modelId="{C35B16CB-F5D2-4D14-855A-6A8136802226}" type="parTrans" cxnId="{223BBB33-104F-4718-952C-95ED46CD85AE}">
      <dgm:prSet/>
      <dgm:spPr/>
      <dgm:t>
        <a:bodyPr/>
        <a:lstStyle/>
        <a:p>
          <a:endParaRPr lang="en-US"/>
        </a:p>
      </dgm:t>
    </dgm:pt>
    <dgm:pt modelId="{8963A105-992F-427D-BD02-B23E59B16D81}" type="sibTrans" cxnId="{223BBB33-104F-4718-952C-95ED46CD85AE}">
      <dgm:prSet/>
      <dgm:spPr/>
      <dgm:t>
        <a:bodyPr/>
        <a:lstStyle/>
        <a:p>
          <a:endParaRPr lang="en-US"/>
        </a:p>
      </dgm:t>
    </dgm:pt>
    <dgm:pt modelId="{F462702E-A003-4D8E-A14F-9AD88AF4F094}">
      <dgm:prSet phldrT="[Text]" custT="1"/>
      <dgm:spPr/>
      <dgm:t>
        <a:bodyPr/>
        <a:lstStyle/>
        <a:p>
          <a:r>
            <a:rPr lang="en-US" sz="900" b="0" dirty="0" smtClean="0"/>
            <a:t>1 </a:t>
          </a:r>
          <a:r>
            <a:rPr lang="ru-RU" sz="900" b="0" dirty="0" smtClean="0"/>
            <a:t>ИСПЫТАНИЕ</a:t>
          </a:r>
          <a:r>
            <a:rPr lang="en-US" sz="900" b="0" dirty="0" smtClean="0">
              <a:solidFill>
                <a:schemeClr val="bg1"/>
              </a:solidFill>
            </a:rPr>
            <a:t>, </a:t>
          </a:r>
          <a:r>
            <a:rPr lang="ru-RU" sz="900" b="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ИНСПЕКЦИЯ ИЛИ СЕРТИФИКАЦИЯ</a:t>
          </a:r>
          <a:endParaRPr lang="en-US" sz="900" b="0" dirty="0">
            <a:solidFill>
              <a:schemeClr val="bg1"/>
            </a:solidFill>
          </a:endParaRPr>
        </a:p>
      </dgm:t>
    </dgm:pt>
    <dgm:pt modelId="{3AA9D12B-911F-4DD4-9771-FD541271BB33}" type="parTrans" cxnId="{75737131-9EBB-4991-BA86-3B8807ABB4C6}">
      <dgm:prSet/>
      <dgm:spPr/>
      <dgm:t>
        <a:bodyPr/>
        <a:lstStyle/>
        <a:p>
          <a:endParaRPr lang="en-US"/>
        </a:p>
      </dgm:t>
    </dgm:pt>
    <dgm:pt modelId="{C83B997F-329C-42DF-8698-B52944EAFE38}" type="sibTrans" cxnId="{75737131-9EBB-4991-BA86-3B8807ABB4C6}">
      <dgm:prSet/>
      <dgm:spPr/>
      <dgm:t>
        <a:bodyPr/>
        <a:lstStyle/>
        <a:p>
          <a:endParaRPr lang="en-US"/>
        </a:p>
      </dgm:t>
    </dgm:pt>
    <dgm:pt modelId="{6189E3FF-024C-4B8E-A5C6-44382C9338E8}">
      <dgm:prSet phldrT="[Text]" custT="1"/>
      <dgm:spPr/>
      <dgm:t>
        <a:bodyPr/>
        <a:lstStyle/>
        <a:p>
          <a:r>
            <a:rPr lang="en-US" sz="900" dirty="0" smtClean="0"/>
            <a:t>1 </a:t>
          </a:r>
        </a:p>
        <a:p>
          <a:r>
            <a:rPr lang="ru-RU" sz="900" dirty="0" smtClean="0"/>
            <a:t>СТАНДАРТ</a:t>
          </a:r>
          <a:endParaRPr lang="en-US" sz="900" dirty="0"/>
        </a:p>
      </dgm:t>
    </dgm:pt>
    <dgm:pt modelId="{02B0EE6D-F327-43F4-B51C-2F722127303A}" type="parTrans" cxnId="{1C8ADBD2-FE08-4AA2-9FAE-5BB1469E4E7C}">
      <dgm:prSet/>
      <dgm:spPr/>
      <dgm:t>
        <a:bodyPr/>
        <a:lstStyle/>
        <a:p>
          <a:endParaRPr lang="en-US"/>
        </a:p>
      </dgm:t>
    </dgm:pt>
    <dgm:pt modelId="{C6AC355F-20ED-4942-90DC-40771AC2FDA9}" type="sibTrans" cxnId="{1C8ADBD2-FE08-4AA2-9FAE-5BB1469E4E7C}">
      <dgm:prSet/>
      <dgm:spPr/>
      <dgm:t>
        <a:bodyPr/>
        <a:lstStyle/>
        <a:p>
          <a:endParaRPr lang="en-US"/>
        </a:p>
      </dgm:t>
    </dgm:pt>
    <dgm:pt modelId="{5FAFAD28-EC5E-400A-94AB-A59333005B69}">
      <dgm:prSet/>
      <dgm:spPr/>
      <dgm:t>
        <a:bodyPr/>
        <a:lstStyle/>
        <a:p>
          <a:endParaRPr lang="en-US"/>
        </a:p>
      </dgm:t>
    </dgm:pt>
    <dgm:pt modelId="{464424BE-00AC-4E10-B782-49C222E9F9CB}" type="parTrans" cxnId="{23370EB6-A79B-42B9-8176-94B530109445}">
      <dgm:prSet/>
      <dgm:spPr/>
      <dgm:t>
        <a:bodyPr/>
        <a:lstStyle/>
        <a:p>
          <a:endParaRPr lang="en-US"/>
        </a:p>
      </dgm:t>
    </dgm:pt>
    <dgm:pt modelId="{231EDE1C-72A8-4007-A821-DC03572F055A}" type="sibTrans" cxnId="{23370EB6-A79B-42B9-8176-94B530109445}">
      <dgm:prSet/>
      <dgm:spPr/>
      <dgm:t>
        <a:bodyPr/>
        <a:lstStyle/>
        <a:p>
          <a:endParaRPr lang="en-US"/>
        </a:p>
      </dgm:t>
    </dgm:pt>
    <dgm:pt modelId="{78131164-1CE9-4DAA-9356-EA712DC7824D}" type="pres">
      <dgm:prSet presAssocID="{6009E0E1-8CFA-4355-91F8-E708C593FA1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B61B446-5C6D-44B5-96D1-4EB6A8690075}" type="pres">
      <dgm:prSet presAssocID="{48ABE957-D4D4-4B1F-AE9A-5A371758550C}" presName="singleCycle" presStyleCnt="0"/>
      <dgm:spPr/>
    </dgm:pt>
    <dgm:pt modelId="{161DAF6D-C72D-45A1-8F3A-7D97FDAC1B0F}" type="pres">
      <dgm:prSet presAssocID="{48ABE957-D4D4-4B1F-AE9A-5A371758550C}" presName="singleCenter" presStyleLbl="node1" presStyleIdx="0" presStyleCnt="4" custLinFactNeighborX="-612" custLinFactNeighborY="-4923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44038C28-7815-4F0D-B231-A8002D0BE7C1}" type="pres">
      <dgm:prSet presAssocID="{C35B16CB-F5D2-4D14-855A-6A8136802226}" presName="Name56" presStyleLbl="parChTrans1D2" presStyleIdx="0" presStyleCnt="3"/>
      <dgm:spPr/>
      <dgm:t>
        <a:bodyPr/>
        <a:lstStyle/>
        <a:p>
          <a:endParaRPr lang="en-US"/>
        </a:p>
      </dgm:t>
    </dgm:pt>
    <dgm:pt modelId="{9B02C41B-250D-4A2A-B7E8-A4F32A48F14E}" type="pres">
      <dgm:prSet presAssocID="{F54F2D21-BC7F-4D05-A8AB-88D2F7171BBF}" presName="text0" presStyleLbl="node1" presStyleIdx="1" presStyleCnt="4" custScaleX="191666" custRadScaleRad="3522" custRadScaleInc="1010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75CC4A-688E-4893-A4B9-F01CEBD2287C}" type="pres">
      <dgm:prSet presAssocID="{3AA9D12B-911F-4DD4-9771-FD541271BB33}" presName="Name56" presStyleLbl="parChTrans1D2" presStyleIdx="1" presStyleCnt="3"/>
      <dgm:spPr/>
      <dgm:t>
        <a:bodyPr/>
        <a:lstStyle/>
        <a:p>
          <a:endParaRPr lang="en-US"/>
        </a:p>
      </dgm:t>
    </dgm:pt>
    <dgm:pt modelId="{0E89D571-EC7C-4A33-8C0A-BB6F730A44CB}" type="pres">
      <dgm:prSet presAssocID="{F462702E-A003-4D8E-A14F-9AD88AF4F094}" presName="text0" presStyleLbl="node1" presStyleIdx="2" presStyleCnt="4" custScaleX="177161" custScaleY="122600" custRadScaleRad="102027" custRadScaleInc="-115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DD4B8A-5233-4EE7-B0F5-11D70079E111}" type="pres">
      <dgm:prSet presAssocID="{02B0EE6D-F327-43F4-B51C-2F722127303A}" presName="Name56" presStyleLbl="parChTrans1D2" presStyleIdx="2" presStyleCnt="3"/>
      <dgm:spPr/>
      <dgm:t>
        <a:bodyPr/>
        <a:lstStyle/>
        <a:p>
          <a:endParaRPr lang="en-US"/>
        </a:p>
      </dgm:t>
    </dgm:pt>
    <dgm:pt modelId="{A03C4FCC-635E-4271-8660-7D478324E67D}" type="pres">
      <dgm:prSet presAssocID="{6189E3FF-024C-4B8E-A5C6-44382C9338E8}" presName="text0" presStyleLbl="node1" presStyleIdx="3" presStyleCnt="4" custScaleX="163345" custScaleY="111719" custRadScaleRad="100607" custRadScaleInc="120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5F25A0-CC2C-47C4-ABB7-0DC075015475}" type="presOf" srcId="{F462702E-A003-4D8E-A14F-9AD88AF4F094}" destId="{0E89D571-EC7C-4A33-8C0A-BB6F730A44CB}" srcOrd="0" destOrd="0" presId="urn:microsoft.com/office/officeart/2008/layout/RadialCluster"/>
    <dgm:cxn modelId="{75737131-9EBB-4991-BA86-3B8807ABB4C6}" srcId="{48ABE957-D4D4-4B1F-AE9A-5A371758550C}" destId="{F462702E-A003-4D8E-A14F-9AD88AF4F094}" srcOrd="1" destOrd="0" parTransId="{3AA9D12B-911F-4DD4-9771-FD541271BB33}" sibTransId="{C83B997F-329C-42DF-8698-B52944EAFE38}"/>
    <dgm:cxn modelId="{267F629C-C182-4820-86F8-86315D48F89B}" srcId="{6009E0E1-8CFA-4355-91F8-E708C593FA17}" destId="{48ABE957-D4D4-4B1F-AE9A-5A371758550C}" srcOrd="0" destOrd="0" parTransId="{20B4FD27-039D-429D-BE50-E74D4E16E655}" sibTransId="{B87BAB09-B85A-44E9-A623-4CB456B262BE}"/>
    <dgm:cxn modelId="{FFE8B030-D307-4A41-B6ED-8A0E1A3502BA}" type="presOf" srcId="{48ABE957-D4D4-4B1F-AE9A-5A371758550C}" destId="{161DAF6D-C72D-45A1-8F3A-7D97FDAC1B0F}" srcOrd="0" destOrd="0" presId="urn:microsoft.com/office/officeart/2008/layout/RadialCluster"/>
    <dgm:cxn modelId="{C99D5023-A95A-4B6E-95F9-B478187ECE86}" type="presOf" srcId="{02B0EE6D-F327-43F4-B51C-2F722127303A}" destId="{ABDD4B8A-5233-4EE7-B0F5-11D70079E111}" srcOrd="0" destOrd="0" presId="urn:microsoft.com/office/officeart/2008/layout/RadialCluster"/>
    <dgm:cxn modelId="{997F5C7C-7FA3-4893-9860-99D77061963F}" type="presOf" srcId="{6189E3FF-024C-4B8E-A5C6-44382C9338E8}" destId="{A03C4FCC-635E-4271-8660-7D478324E67D}" srcOrd="0" destOrd="0" presId="urn:microsoft.com/office/officeart/2008/layout/RadialCluster"/>
    <dgm:cxn modelId="{23370EB6-A79B-42B9-8176-94B530109445}" srcId="{6009E0E1-8CFA-4355-91F8-E708C593FA17}" destId="{5FAFAD28-EC5E-400A-94AB-A59333005B69}" srcOrd="1" destOrd="0" parTransId="{464424BE-00AC-4E10-B782-49C222E9F9CB}" sibTransId="{231EDE1C-72A8-4007-A821-DC03572F055A}"/>
    <dgm:cxn modelId="{08F4100D-CFD9-46FB-8994-F0869CA9CF08}" type="presOf" srcId="{3AA9D12B-911F-4DD4-9771-FD541271BB33}" destId="{0B75CC4A-688E-4893-A4B9-F01CEBD2287C}" srcOrd="0" destOrd="0" presId="urn:microsoft.com/office/officeart/2008/layout/RadialCluster"/>
    <dgm:cxn modelId="{58DE17BB-D39C-4A2C-9569-CADDAFBBFA70}" type="presOf" srcId="{6009E0E1-8CFA-4355-91F8-E708C593FA17}" destId="{78131164-1CE9-4DAA-9356-EA712DC7824D}" srcOrd="0" destOrd="0" presId="urn:microsoft.com/office/officeart/2008/layout/RadialCluster"/>
    <dgm:cxn modelId="{1C8ADBD2-FE08-4AA2-9FAE-5BB1469E4E7C}" srcId="{48ABE957-D4D4-4B1F-AE9A-5A371758550C}" destId="{6189E3FF-024C-4B8E-A5C6-44382C9338E8}" srcOrd="2" destOrd="0" parTransId="{02B0EE6D-F327-43F4-B51C-2F722127303A}" sibTransId="{C6AC355F-20ED-4942-90DC-40771AC2FDA9}"/>
    <dgm:cxn modelId="{0359BCB9-5790-4AB8-BFDD-62FC9B4CB999}" type="presOf" srcId="{C35B16CB-F5D2-4D14-855A-6A8136802226}" destId="{44038C28-7815-4F0D-B231-A8002D0BE7C1}" srcOrd="0" destOrd="0" presId="urn:microsoft.com/office/officeart/2008/layout/RadialCluster"/>
    <dgm:cxn modelId="{223BBB33-104F-4718-952C-95ED46CD85AE}" srcId="{48ABE957-D4D4-4B1F-AE9A-5A371758550C}" destId="{F54F2D21-BC7F-4D05-A8AB-88D2F7171BBF}" srcOrd="0" destOrd="0" parTransId="{C35B16CB-F5D2-4D14-855A-6A8136802226}" sibTransId="{8963A105-992F-427D-BD02-B23E59B16D81}"/>
    <dgm:cxn modelId="{F46EC9D9-C2B3-4A93-BE84-4A5E4248ABCE}" type="presOf" srcId="{F54F2D21-BC7F-4D05-A8AB-88D2F7171BBF}" destId="{9B02C41B-250D-4A2A-B7E8-A4F32A48F14E}" srcOrd="0" destOrd="0" presId="urn:microsoft.com/office/officeart/2008/layout/RadialCluster"/>
    <dgm:cxn modelId="{207B283A-7F68-4D25-B8FB-AB60414E2DFC}" type="presParOf" srcId="{78131164-1CE9-4DAA-9356-EA712DC7824D}" destId="{7B61B446-5C6D-44B5-96D1-4EB6A8690075}" srcOrd="0" destOrd="0" presId="urn:microsoft.com/office/officeart/2008/layout/RadialCluster"/>
    <dgm:cxn modelId="{B98EDC9D-D28F-46C5-8DEC-625D9F4A5D8F}" type="presParOf" srcId="{7B61B446-5C6D-44B5-96D1-4EB6A8690075}" destId="{161DAF6D-C72D-45A1-8F3A-7D97FDAC1B0F}" srcOrd="0" destOrd="0" presId="urn:microsoft.com/office/officeart/2008/layout/RadialCluster"/>
    <dgm:cxn modelId="{828B0CB9-52CE-49D5-B8BB-4756CF54F7F7}" type="presParOf" srcId="{7B61B446-5C6D-44B5-96D1-4EB6A8690075}" destId="{44038C28-7815-4F0D-B231-A8002D0BE7C1}" srcOrd="1" destOrd="0" presId="urn:microsoft.com/office/officeart/2008/layout/RadialCluster"/>
    <dgm:cxn modelId="{4477E7A6-8E34-4083-B4D4-A9DC90A30248}" type="presParOf" srcId="{7B61B446-5C6D-44B5-96D1-4EB6A8690075}" destId="{9B02C41B-250D-4A2A-B7E8-A4F32A48F14E}" srcOrd="2" destOrd="0" presId="urn:microsoft.com/office/officeart/2008/layout/RadialCluster"/>
    <dgm:cxn modelId="{D94D6394-9EAE-4FC6-96B5-BBF08A265AA7}" type="presParOf" srcId="{7B61B446-5C6D-44B5-96D1-4EB6A8690075}" destId="{0B75CC4A-688E-4893-A4B9-F01CEBD2287C}" srcOrd="3" destOrd="0" presId="urn:microsoft.com/office/officeart/2008/layout/RadialCluster"/>
    <dgm:cxn modelId="{406810E6-7B74-4E75-84B0-723FF9CB23E1}" type="presParOf" srcId="{7B61B446-5C6D-44B5-96D1-4EB6A8690075}" destId="{0E89D571-EC7C-4A33-8C0A-BB6F730A44CB}" srcOrd="4" destOrd="0" presId="urn:microsoft.com/office/officeart/2008/layout/RadialCluster"/>
    <dgm:cxn modelId="{2F135D1B-FF0C-48A9-87FB-3D5F403C5B41}" type="presParOf" srcId="{7B61B446-5C6D-44B5-96D1-4EB6A8690075}" destId="{ABDD4B8A-5233-4EE7-B0F5-11D70079E111}" srcOrd="5" destOrd="0" presId="urn:microsoft.com/office/officeart/2008/layout/RadialCluster"/>
    <dgm:cxn modelId="{A09EB545-5690-45C8-A832-21FE317CF4FF}" type="presParOf" srcId="{7B61B446-5C6D-44B5-96D1-4EB6A8690075}" destId="{A03C4FCC-635E-4271-8660-7D478324E67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1C8A12-4B23-4B20-9A25-9DFBF9889DC7}" type="doc">
      <dgm:prSet loTypeId="urn:microsoft.com/office/officeart/2005/8/layout/matrix1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87219116-5F2D-4866-B77B-58DB964CC4DD}">
      <dgm:prSet/>
      <dgm:spPr/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rPr>
            <a:t>Комитет ИСО по оценке соответствия</a:t>
          </a:r>
          <a:endParaRPr lang="en-US" b="1" dirty="0"/>
        </a:p>
      </dgm:t>
    </dgm:pt>
    <dgm:pt modelId="{9FCCAFF0-6BE2-443F-8633-880DBCDCA4A0}" type="parTrans" cxnId="{6192D4DD-11B3-4476-ABC0-CD9A846CF3D0}">
      <dgm:prSet/>
      <dgm:spPr/>
      <dgm:t>
        <a:bodyPr/>
        <a:lstStyle/>
        <a:p>
          <a:endParaRPr lang="en-US"/>
        </a:p>
      </dgm:t>
    </dgm:pt>
    <dgm:pt modelId="{933CE92C-1C54-463E-9ADF-C41FCC0D9F8C}" type="sibTrans" cxnId="{6192D4DD-11B3-4476-ABC0-CD9A846CF3D0}">
      <dgm:prSet/>
      <dgm:spPr/>
      <dgm:t>
        <a:bodyPr/>
        <a:lstStyle/>
        <a:p>
          <a:endParaRPr lang="en-US"/>
        </a:p>
      </dgm:t>
    </dgm:pt>
    <dgm:pt modelId="{E6E4BAC7-E825-4A26-BBA9-6A8AC170280D}">
      <dgm:prSet custT="1"/>
      <dgm:spPr/>
      <dgm:t>
        <a:bodyPr/>
        <a:lstStyle/>
        <a:p>
          <a:pPr rtl="0"/>
          <a:r>
            <a:rPr lang="en-GB" sz="2800" b="1" dirty="0" smtClean="0">
              <a:hlinkClick xmlns:r="http://schemas.openxmlformats.org/officeDocument/2006/relationships" r:id="rId1"/>
            </a:rPr>
            <a:t>22</a:t>
          </a:r>
          <a:r>
            <a:rPr lang="en-GB" sz="2800" b="1" dirty="0" smtClean="0"/>
            <a:t> </a:t>
          </a:r>
          <a:r>
            <a:rPr lang="ru-RU" sz="2800" b="1" dirty="0" smtClean="0">
              <a:latin typeface="Helvetica" pitchFamily="34" charset="0"/>
            </a:rPr>
            <a:t>международных организаций </a:t>
          </a:r>
          <a:r>
            <a:rPr lang="ru-RU" sz="2800" dirty="0" smtClean="0">
              <a:latin typeface="Helvetica" pitchFamily="34" charset="0"/>
            </a:rPr>
            <a:t>связанных с КАСКО </a:t>
          </a:r>
          <a:endParaRPr lang="en-US" sz="2800" dirty="0"/>
        </a:p>
      </dgm:t>
    </dgm:pt>
    <dgm:pt modelId="{ADCB6C55-A76E-47FA-BCC4-E87AAE507781}" type="parTrans" cxnId="{D34A8243-26CF-4C4C-BF2C-BA52D97DB300}">
      <dgm:prSet/>
      <dgm:spPr/>
      <dgm:t>
        <a:bodyPr/>
        <a:lstStyle/>
        <a:p>
          <a:endParaRPr lang="en-US"/>
        </a:p>
      </dgm:t>
    </dgm:pt>
    <dgm:pt modelId="{60460CE8-1499-4C68-8EED-7EF61EDDCE90}" type="sibTrans" cxnId="{D34A8243-26CF-4C4C-BF2C-BA52D97DB300}">
      <dgm:prSet/>
      <dgm:spPr/>
      <dgm:t>
        <a:bodyPr/>
        <a:lstStyle/>
        <a:p>
          <a:endParaRPr lang="en-US"/>
        </a:p>
      </dgm:t>
    </dgm:pt>
    <dgm:pt modelId="{06467C3A-3A1C-46D0-9AB5-D63A8AC151D5}">
      <dgm:prSet custT="1"/>
      <dgm:spPr/>
      <dgm:t>
        <a:bodyPr/>
        <a:lstStyle/>
        <a:p>
          <a:pPr rtl="0"/>
          <a:r>
            <a:rPr lang="ru-RU" sz="2800" dirty="0" smtClean="0"/>
            <a:t>Политика и техническая работа</a:t>
          </a:r>
          <a:endParaRPr lang="en-US" sz="2800" dirty="0"/>
        </a:p>
      </dgm:t>
    </dgm:pt>
    <dgm:pt modelId="{D8449CA6-80C9-445C-A44E-E3AD8613C3C2}" type="parTrans" cxnId="{00CC459A-5172-4B06-BA25-8FBABBC601B9}">
      <dgm:prSet/>
      <dgm:spPr/>
      <dgm:t>
        <a:bodyPr/>
        <a:lstStyle/>
        <a:p>
          <a:endParaRPr lang="en-US"/>
        </a:p>
      </dgm:t>
    </dgm:pt>
    <dgm:pt modelId="{0F439280-EE93-4D36-8B41-6D6D5D0603DC}" type="sibTrans" cxnId="{00CC459A-5172-4B06-BA25-8FBABBC601B9}">
      <dgm:prSet/>
      <dgm:spPr/>
      <dgm:t>
        <a:bodyPr/>
        <a:lstStyle/>
        <a:p>
          <a:endParaRPr lang="en-US"/>
        </a:p>
      </dgm:t>
    </dgm:pt>
    <dgm:pt modelId="{5014C679-DA81-4EDC-8F3A-E07CE0F312CB}">
      <dgm:prSet custT="1"/>
      <dgm:spPr/>
      <dgm:t>
        <a:bodyPr/>
        <a:lstStyle/>
        <a:p>
          <a:pPr rtl="0"/>
          <a:r>
            <a:rPr lang="ru-RU" sz="2800" b="1" dirty="0" smtClean="0">
              <a:latin typeface="Helvetica" pitchFamily="34" charset="0"/>
            </a:rPr>
            <a:t>Нейтральный подход </a:t>
          </a:r>
          <a:r>
            <a:rPr lang="ru-RU" sz="2800" dirty="0" smtClean="0">
              <a:latin typeface="Helvetica" pitchFamily="34" charset="0"/>
            </a:rPr>
            <a:t>к различным методам по оценке соответствия</a:t>
          </a:r>
          <a:endParaRPr lang="en-US" sz="2800" dirty="0">
            <a:latin typeface="Helvetica" pitchFamily="34" charset="0"/>
          </a:endParaRPr>
        </a:p>
      </dgm:t>
    </dgm:pt>
    <dgm:pt modelId="{4CBA9FBC-0E1E-4835-BA71-8A3D069967A1}" type="parTrans" cxnId="{FE9FC224-1393-41DC-8CB7-805650CC23AA}">
      <dgm:prSet/>
      <dgm:spPr/>
      <dgm:t>
        <a:bodyPr/>
        <a:lstStyle/>
        <a:p>
          <a:endParaRPr lang="en-US"/>
        </a:p>
      </dgm:t>
    </dgm:pt>
    <dgm:pt modelId="{FA699885-9D90-4B24-A7C1-6F0130D74D7C}" type="sibTrans" cxnId="{FE9FC224-1393-41DC-8CB7-805650CC23AA}">
      <dgm:prSet/>
      <dgm:spPr/>
      <dgm:t>
        <a:bodyPr/>
        <a:lstStyle/>
        <a:p>
          <a:endParaRPr lang="en-US"/>
        </a:p>
      </dgm:t>
    </dgm:pt>
    <dgm:pt modelId="{E76E4014-976E-4799-A141-CB3D225E2822}">
      <dgm:prSet custT="1"/>
      <dgm:spPr/>
      <dgm:t>
        <a:bodyPr/>
        <a:lstStyle/>
        <a:p>
          <a:pPr rtl="0"/>
          <a:r>
            <a:rPr lang="en-GB" sz="2800" b="1" dirty="0" smtClean="0">
              <a:hlinkClick xmlns:r="http://schemas.openxmlformats.org/officeDocument/2006/relationships" r:id="rId2"/>
            </a:rPr>
            <a:t>128</a:t>
          </a:r>
          <a:r>
            <a:rPr lang="en-GB" sz="2800" b="1" dirty="0" smtClean="0"/>
            <a:t> </a:t>
          </a:r>
          <a:r>
            <a:rPr lang="ru-RU" sz="2800" b="1" dirty="0" smtClean="0"/>
            <a:t>действующих членoв</a:t>
          </a:r>
          <a:endParaRPr lang="en-US" sz="2800" b="1" dirty="0"/>
        </a:p>
      </dgm:t>
    </dgm:pt>
    <dgm:pt modelId="{B7226888-7D2B-4DB8-BD66-231246FE2BCA}" type="parTrans" cxnId="{A2A7765B-4A81-4CBB-8C0B-AA7A03AC7AAE}">
      <dgm:prSet/>
      <dgm:spPr/>
      <dgm:t>
        <a:bodyPr/>
        <a:lstStyle/>
        <a:p>
          <a:endParaRPr lang="ru-RU"/>
        </a:p>
      </dgm:t>
    </dgm:pt>
    <dgm:pt modelId="{142EDBF8-0CB0-4E65-963B-BFE73FDB7515}" type="sibTrans" cxnId="{A2A7765B-4A81-4CBB-8C0B-AA7A03AC7AAE}">
      <dgm:prSet/>
      <dgm:spPr/>
      <dgm:t>
        <a:bodyPr/>
        <a:lstStyle/>
        <a:p>
          <a:endParaRPr lang="ru-RU"/>
        </a:p>
      </dgm:t>
    </dgm:pt>
    <dgm:pt modelId="{1DF62FCD-FA9A-4A7C-845F-1AE4DC5237E6}" type="pres">
      <dgm:prSet presAssocID="{CF1C8A12-4B23-4B20-9A25-9DFBF9889DC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422387-3B52-4B00-A64C-3F4CE2A762FE}" type="pres">
      <dgm:prSet presAssocID="{CF1C8A12-4B23-4B20-9A25-9DFBF9889DC7}" presName="matrix" presStyleCnt="0"/>
      <dgm:spPr/>
      <dgm:t>
        <a:bodyPr/>
        <a:lstStyle/>
        <a:p>
          <a:endParaRPr lang="en-US"/>
        </a:p>
      </dgm:t>
    </dgm:pt>
    <dgm:pt modelId="{DFF05DDF-A197-4FC4-A337-F4A5F9FF21ED}" type="pres">
      <dgm:prSet presAssocID="{CF1C8A12-4B23-4B20-9A25-9DFBF9889DC7}" presName="tile1" presStyleLbl="node1" presStyleIdx="0" presStyleCnt="4" custLinFactNeighborX="-24661" custLinFactNeighborY="0"/>
      <dgm:spPr/>
      <dgm:t>
        <a:bodyPr/>
        <a:lstStyle/>
        <a:p>
          <a:endParaRPr lang="ru-RU"/>
        </a:p>
      </dgm:t>
    </dgm:pt>
    <dgm:pt modelId="{7C53AA02-0DCC-41B9-B41C-9AB065FD547D}" type="pres">
      <dgm:prSet presAssocID="{CF1C8A12-4B23-4B20-9A25-9DFBF9889DC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84BBC-5DD8-4D86-97BC-8AC35F785678}" type="pres">
      <dgm:prSet presAssocID="{CF1C8A12-4B23-4B20-9A25-9DFBF9889DC7}" presName="tile2" presStyleLbl="node1" presStyleIdx="1" presStyleCnt="4"/>
      <dgm:spPr/>
      <dgm:t>
        <a:bodyPr/>
        <a:lstStyle/>
        <a:p>
          <a:endParaRPr lang="ru-RU"/>
        </a:p>
      </dgm:t>
    </dgm:pt>
    <dgm:pt modelId="{6170C75C-1EFC-4F38-9CCE-08ED6032E76C}" type="pres">
      <dgm:prSet presAssocID="{CF1C8A12-4B23-4B20-9A25-9DFBF9889DC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489AE-1769-4339-A47F-38DA943E7C17}" type="pres">
      <dgm:prSet presAssocID="{CF1C8A12-4B23-4B20-9A25-9DFBF9889DC7}" presName="tile3" presStyleLbl="node1" presStyleIdx="2" presStyleCnt="4" custLinFactNeighborY="0"/>
      <dgm:spPr/>
      <dgm:t>
        <a:bodyPr/>
        <a:lstStyle/>
        <a:p>
          <a:endParaRPr lang="ru-RU"/>
        </a:p>
      </dgm:t>
    </dgm:pt>
    <dgm:pt modelId="{5849FCEB-65B1-4C54-85E9-86F82CBAF4FC}" type="pres">
      <dgm:prSet presAssocID="{CF1C8A12-4B23-4B20-9A25-9DFBF9889DC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01434-CB68-4467-9DA4-6969DB94D0F3}" type="pres">
      <dgm:prSet presAssocID="{CF1C8A12-4B23-4B20-9A25-9DFBF9889DC7}" presName="tile4" presStyleLbl="node1" presStyleIdx="3" presStyleCnt="4"/>
      <dgm:spPr/>
      <dgm:t>
        <a:bodyPr/>
        <a:lstStyle/>
        <a:p>
          <a:endParaRPr lang="ru-RU"/>
        </a:p>
      </dgm:t>
    </dgm:pt>
    <dgm:pt modelId="{5A4DC7BD-A898-4545-8FCD-0E29816AA1E6}" type="pres">
      <dgm:prSet presAssocID="{CF1C8A12-4B23-4B20-9A25-9DFBF9889DC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85109-3FD4-4ACC-9A9B-B88E5CAEAA3A}" type="pres">
      <dgm:prSet presAssocID="{CF1C8A12-4B23-4B20-9A25-9DFBF9889DC7}" presName="centerTile" presStyleLbl="fgShp" presStyleIdx="0" presStyleCnt="1" custScaleX="117172" custScaleY="11255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A2A7765B-4A81-4CBB-8C0B-AA7A03AC7AAE}" srcId="{87219116-5F2D-4866-B77B-58DB964CC4DD}" destId="{E76E4014-976E-4799-A141-CB3D225E2822}" srcOrd="0" destOrd="0" parTransId="{B7226888-7D2B-4DB8-BD66-231246FE2BCA}" sibTransId="{142EDBF8-0CB0-4E65-963B-BFE73FDB7515}"/>
    <dgm:cxn modelId="{6B470470-6054-4315-8C60-74C494E1CD0A}" type="presOf" srcId="{5014C679-DA81-4EDC-8F3A-E07CE0F312CB}" destId="{5A4DC7BD-A898-4545-8FCD-0E29816AA1E6}" srcOrd="1" destOrd="0" presId="urn:microsoft.com/office/officeart/2005/8/layout/matrix1"/>
    <dgm:cxn modelId="{D34A8243-26CF-4C4C-BF2C-BA52D97DB300}" srcId="{87219116-5F2D-4866-B77B-58DB964CC4DD}" destId="{E6E4BAC7-E825-4A26-BBA9-6A8AC170280D}" srcOrd="1" destOrd="0" parTransId="{ADCB6C55-A76E-47FA-BCC4-E87AAE507781}" sibTransId="{60460CE8-1499-4C68-8EED-7EF61EDDCE90}"/>
    <dgm:cxn modelId="{F54F14BA-48CA-40B0-836B-3CBCC5C591EA}" type="presOf" srcId="{5014C679-DA81-4EDC-8F3A-E07CE0F312CB}" destId="{83F01434-CB68-4467-9DA4-6969DB94D0F3}" srcOrd="0" destOrd="0" presId="urn:microsoft.com/office/officeart/2005/8/layout/matrix1"/>
    <dgm:cxn modelId="{C4F8E131-5D99-466D-B818-BCC31683DFDC}" type="presOf" srcId="{CF1C8A12-4B23-4B20-9A25-9DFBF9889DC7}" destId="{1DF62FCD-FA9A-4A7C-845F-1AE4DC5237E6}" srcOrd="0" destOrd="0" presId="urn:microsoft.com/office/officeart/2005/8/layout/matrix1"/>
    <dgm:cxn modelId="{FE9FC224-1393-41DC-8CB7-805650CC23AA}" srcId="{87219116-5F2D-4866-B77B-58DB964CC4DD}" destId="{5014C679-DA81-4EDC-8F3A-E07CE0F312CB}" srcOrd="3" destOrd="0" parTransId="{4CBA9FBC-0E1E-4835-BA71-8A3D069967A1}" sibTransId="{FA699885-9D90-4B24-A7C1-6F0130D74D7C}"/>
    <dgm:cxn modelId="{00CC459A-5172-4B06-BA25-8FBABBC601B9}" srcId="{87219116-5F2D-4866-B77B-58DB964CC4DD}" destId="{06467C3A-3A1C-46D0-9AB5-D63A8AC151D5}" srcOrd="2" destOrd="0" parTransId="{D8449CA6-80C9-445C-A44E-E3AD8613C3C2}" sibTransId="{0F439280-EE93-4D36-8B41-6D6D5D0603DC}"/>
    <dgm:cxn modelId="{13D12FC8-BB9A-49D3-B933-3526A1A40E96}" type="presOf" srcId="{87219116-5F2D-4866-B77B-58DB964CC4DD}" destId="{63D85109-3FD4-4ACC-9A9B-B88E5CAEAA3A}" srcOrd="0" destOrd="0" presId="urn:microsoft.com/office/officeart/2005/8/layout/matrix1"/>
    <dgm:cxn modelId="{86F69B73-2B07-45E5-9252-2AE2A64676FE}" type="presOf" srcId="{E76E4014-976E-4799-A141-CB3D225E2822}" destId="{DFF05DDF-A197-4FC4-A337-F4A5F9FF21ED}" srcOrd="0" destOrd="0" presId="urn:microsoft.com/office/officeart/2005/8/layout/matrix1"/>
    <dgm:cxn modelId="{EC93FBC7-3862-47CD-AFC2-B2A06D2A1F9D}" type="presOf" srcId="{06467C3A-3A1C-46D0-9AB5-D63A8AC151D5}" destId="{5849FCEB-65B1-4C54-85E9-86F82CBAF4FC}" srcOrd="1" destOrd="0" presId="urn:microsoft.com/office/officeart/2005/8/layout/matrix1"/>
    <dgm:cxn modelId="{3D660650-DFE4-4174-8C13-D26E75796EFB}" type="presOf" srcId="{E76E4014-976E-4799-A141-CB3D225E2822}" destId="{7C53AA02-0DCC-41B9-B41C-9AB065FD547D}" srcOrd="1" destOrd="0" presId="urn:microsoft.com/office/officeart/2005/8/layout/matrix1"/>
    <dgm:cxn modelId="{2C6CACD3-27A8-4E51-8914-CD6CB763F64F}" type="presOf" srcId="{E6E4BAC7-E825-4A26-BBA9-6A8AC170280D}" destId="{66184BBC-5DD8-4D86-97BC-8AC35F785678}" srcOrd="0" destOrd="0" presId="urn:microsoft.com/office/officeart/2005/8/layout/matrix1"/>
    <dgm:cxn modelId="{1E7595BE-6A70-4E0B-BB27-E0D62AA11CB8}" type="presOf" srcId="{E6E4BAC7-E825-4A26-BBA9-6A8AC170280D}" destId="{6170C75C-1EFC-4F38-9CCE-08ED6032E76C}" srcOrd="1" destOrd="0" presId="urn:microsoft.com/office/officeart/2005/8/layout/matrix1"/>
    <dgm:cxn modelId="{6192D4DD-11B3-4476-ABC0-CD9A846CF3D0}" srcId="{CF1C8A12-4B23-4B20-9A25-9DFBF9889DC7}" destId="{87219116-5F2D-4866-B77B-58DB964CC4DD}" srcOrd="0" destOrd="0" parTransId="{9FCCAFF0-6BE2-443F-8633-880DBCDCA4A0}" sibTransId="{933CE92C-1C54-463E-9ADF-C41FCC0D9F8C}"/>
    <dgm:cxn modelId="{0932832E-B93F-4C87-9724-A763E329313E}" type="presOf" srcId="{06467C3A-3A1C-46D0-9AB5-D63A8AC151D5}" destId="{CBF489AE-1769-4339-A47F-38DA943E7C17}" srcOrd="0" destOrd="0" presId="urn:microsoft.com/office/officeart/2005/8/layout/matrix1"/>
    <dgm:cxn modelId="{30255F30-D889-4135-AE33-616A17D20667}" type="presParOf" srcId="{1DF62FCD-FA9A-4A7C-845F-1AE4DC5237E6}" destId="{93422387-3B52-4B00-A64C-3F4CE2A762FE}" srcOrd="0" destOrd="0" presId="urn:microsoft.com/office/officeart/2005/8/layout/matrix1"/>
    <dgm:cxn modelId="{F9257415-85A2-489A-84A8-976D58511FAE}" type="presParOf" srcId="{93422387-3B52-4B00-A64C-3F4CE2A762FE}" destId="{DFF05DDF-A197-4FC4-A337-F4A5F9FF21ED}" srcOrd="0" destOrd="0" presId="urn:microsoft.com/office/officeart/2005/8/layout/matrix1"/>
    <dgm:cxn modelId="{B155C5ED-453A-4D3B-AD17-C106A061765D}" type="presParOf" srcId="{93422387-3B52-4B00-A64C-3F4CE2A762FE}" destId="{7C53AA02-0DCC-41B9-B41C-9AB065FD547D}" srcOrd="1" destOrd="0" presId="urn:microsoft.com/office/officeart/2005/8/layout/matrix1"/>
    <dgm:cxn modelId="{FA0ABE34-1DD3-4585-B7B7-38EEACF26D29}" type="presParOf" srcId="{93422387-3B52-4B00-A64C-3F4CE2A762FE}" destId="{66184BBC-5DD8-4D86-97BC-8AC35F785678}" srcOrd="2" destOrd="0" presId="urn:microsoft.com/office/officeart/2005/8/layout/matrix1"/>
    <dgm:cxn modelId="{38773979-A380-42F1-B7DF-EF35FD54742B}" type="presParOf" srcId="{93422387-3B52-4B00-A64C-3F4CE2A762FE}" destId="{6170C75C-1EFC-4F38-9CCE-08ED6032E76C}" srcOrd="3" destOrd="0" presId="urn:microsoft.com/office/officeart/2005/8/layout/matrix1"/>
    <dgm:cxn modelId="{101BA605-6FE5-4ADA-815C-63DA0746516B}" type="presParOf" srcId="{93422387-3B52-4B00-A64C-3F4CE2A762FE}" destId="{CBF489AE-1769-4339-A47F-38DA943E7C17}" srcOrd="4" destOrd="0" presId="urn:microsoft.com/office/officeart/2005/8/layout/matrix1"/>
    <dgm:cxn modelId="{0022712F-665A-4F10-AC61-45CEEEF6C0C6}" type="presParOf" srcId="{93422387-3B52-4B00-A64C-3F4CE2A762FE}" destId="{5849FCEB-65B1-4C54-85E9-86F82CBAF4FC}" srcOrd="5" destOrd="0" presId="urn:microsoft.com/office/officeart/2005/8/layout/matrix1"/>
    <dgm:cxn modelId="{29B110B3-B3B1-4E24-A73C-BE7840BB9FAF}" type="presParOf" srcId="{93422387-3B52-4B00-A64C-3F4CE2A762FE}" destId="{83F01434-CB68-4467-9DA4-6969DB94D0F3}" srcOrd="6" destOrd="0" presId="urn:microsoft.com/office/officeart/2005/8/layout/matrix1"/>
    <dgm:cxn modelId="{7EEFB2C3-DEBF-4831-A016-FD4243431DDB}" type="presParOf" srcId="{93422387-3B52-4B00-A64C-3F4CE2A762FE}" destId="{5A4DC7BD-A898-4545-8FCD-0E29816AA1E6}" srcOrd="7" destOrd="0" presId="urn:microsoft.com/office/officeart/2005/8/layout/matrix1"/>
    <dgm:cxn modelId="{B3708820-7901-4FA1-9853-6D59D9CABC52}" type="presParOf" srcId="{1DF62FCD-FA9A-4A7C-845F-1AE4DC5237E6}" destId="{63D85109-3FD4-4ACC-9A9B-B88E5CAEAA3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DAF6D-C72D-45A1-8F3A-7D97FDAC1B0F}">
      <dsp:nvSpPr>
        <dsp:cNvPr id="0" name=""/>
        <dsp:cNvSpPr/>
      </dsp:nvSpPr>
      <dsp:spPr>
        <a:xfrm>
          <a:off x="1475402" y="6"/>
          <a:ext cx="978168" cy="9781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/>
            <a:t>ПРИЗНАН</a:t>
          </a:r>
          <a:r>
            <a:rPr lang="en-US" sz="1050" b="1" kern="1200" dirty="0" smtClean="0"/>
            <a:t>O</a:t>
          </a:r>
          <a:r>
            <a:rPr lang="ru-RU" sz="1050" b="1" kern="1200" dirty="0" smtClean="0"/>
            <a:t> ВЕЗДЕ</a:t>
          </a:r>
          <a:endParaRPr lang="en-US" sz="1050" b="1" kern="1200" dirty="0"/>
        </a:p>
      </dsp:txBody>
      <dsp:txXfrm>
        <a:off x="1523152" y="47756"/>
        <a:ext cx="882668" cy="882668"/>
      </dsp:txXfrm>
    </dsp:sp>
    <dsp:sp modelId="{44038C28-7815-4F0D-B231-A8002D0BE7C1}">
      <dsp:nvSpPr>
        <dsp:cNvPr id="0" name=""/>
        <dsp:cNvSpPr/>
      </dsp:nvSpPr>
      <dsp:spPr>
        <a:xfrm rot="5247510">
          <a:off x="1681433" y="1296763"/>
          <a:ext cx="63780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7805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02C41B-250D-4A2A-B7E8-A4F32A48F14E}">
      <dsp:nvSpPr>
        <dsp:cNvPr id="0" name=""/>
        <dsp:cNvSpPr/>
      </dsp:nvSpPr>
      <dsp:spPr>
        <a:xfrm>
          <a:off x="1400959" y="1615352"/>
          <a:ext cx="1256126" cy="65537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latin typeface="Helvetica"/>
            </a:rPr>
            <a:t>ОЦЕНКА СООТВЕТСТВИЯ</a:t>
          </a:r>
          <a:endParaRPr lang="en-US" sz="900" kern="1200" dirty="0"/>
        </a:p>
      </dsp:txBody>
      <dsp:txXfrm>
        <a:off x="1432952" y="1647345"/>
        <a:ext cx="1192140" cy="591386"/>
      </dsp:txXfrm>
    </dsp:sp>
    <dsp:sp modelId="{0B75CC4A-688E-4893-A4B9-F01CEBD2287C}">
      <dsp:nvSpPr>
        <dsp:cNvPr id="0" name=""/>
        <dsp:cNvSpPr/>
      </dsp:nvSpPr>
      <dsp:spPr>
        <a:xfrm rot="1368930">
          <a:off x="2447919" y="722846"/>
          <a:ext cx="14446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462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9D571-EC7C-4A33-8C0A-BB6F730A44CB}">
      <dsp:nvSpPr>
        <dsp:cNvPr id="0" name=""/>
        <dsp:cNvSpPr/>
      </dsp:nvSpPr>
      <dsp:spPr>
        <a:xfrm>
          <a:off x="2586729" y="593330"/>
          <a:ext cx="1161064" cy="80348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1 </a:t>
          </a:r>
          <a:r>
            <a:rPr lang="ru-RU" sz="900" b="0" kern="1200" dirty="0" smtClean="0"/>
            <a:t>ИСПЫТАНИЕ</a:t>
          </a:r>
          <a:r>
            <a:rPr lang="en-US" sz="900" b="0" kern="1200" dirty="0" smtClean="0">
              <a:solidFill>
                <a:schemeClr val="bg1"/>
              </a:solidFill>
            </a:rPr>
            <a:t>, </a:t>
          </a:r>
          <a:r>
            <a:rPr lang="ru-RU" sz="900" b="0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ИНСПЕКЦИЯ ИЛИ СЕРТИФИКАЦИЯ</a:t>
          </a:r>
          <a:endParaRPr lang="en-US" sz="900" b="0" kern="1200" dirty="0">
            <a:solidFill>
              <a:schemeClr val="bg1"/>
            </a:solidFill>
          </a:endParaRPr>
        </a:p>
      </dsp:txBody>
      <dsp:txXfrm>
        <a:off x="2625952" y="632553"/>
        <a:ext cx="1082618" cy="725040"/>
      </dsp:txXfrm>
    </dsp:sp>
    <dsp:sp modelId="{ABDD4B8A-5233-4EE7-B0F5-11D70079E111}">
      <dsp:nvSpPr>
        <dsp:cNvPr id="0" name=""/>
        <dsp:cNvSpPr/>
      </dsp:nvSpPr>
      <dsp:spPr>
        <a:xfrm rot="9436246">
          <a:off x="1398899" y="709348"/>
          <a:ext cx="795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594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3C4FCC-635E-4271-8660-7D478324E67D}">
      <dsp:nvSpPr>
        <dsp:cNvPr id="0" name=""/>
        <dsp:cNvSpPr/>
      </dsp:nvSpPr>
      <dsp:spPr>
        <a:xfrm>
          <a:off x="331471" y="582862"/>
          <a:ext cx="1070518" cy="73217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1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СТАНДАРТ</a:t>
          </a:r>
          <a:endParaRPr lang="en-US" sz="900" kern="1200" dirty="0"/>
        </a:p>
      </dsp:txBody>
      <dsp:txXfrm>
        <a:off x="367213" y="618604"/>
        <a:ext cx="999034" cy="6606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05DDF-A197-4FC4-A337-F4A5F9FF21ED}">
      <dsp:nvSpPr>
        <dsp:cNvPr id="0" name=""/>
        <dsp:cNvSpPr/>
      </dsp:nvSpPr>
      <dsp:spPr>
        <a:xfrm rot="16200000">
          <a:off x="821465" y="-821465"/>
          <a:ext cx="2347451" cy="3990383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>
              <a:hlinkClick xmlns:r="http://schemas.openxmlformats.org/officeDocument/2006/relationships" r:id="rId1"/>
            </a:rPr>
            <a:t>128</a:t>
          </a:r>
          <a:r>
            <a:rPr lang="en-GB" sz="2800" b="1" kern="1200" dirty="0" smtClean="0"/>
            <a:t> </a:t>
          </a:r>
          <a:r>
            <a:rPr lang="ru-RU" sz="2800" b="1" kern="1200" dirty="0" smtClean="0"/>
            <a:t>действующих членoв</a:t>
          </a:r>
          <a:endParaRPr lang="en-US" sz="2800" b="1" kern="1200" dirty="0"/>
        </a:p>
      </dsp:txBody>
      <dsp:txXfrm rot="5400000">
        <a:off x="0" y="0"/>
        <a:ext cx="3990383" cy="1760589"/>
      </dsp:txXfrm>
    </dsp:sp>
    <dsp:sp modelId="{66184BBC-5DD8-4D86-97BC-8AC35F785678}">
      <dsp:nvSpPr>
        <dsp:cNvPr id="0" name=""/>
        <dsp:cNvSpPr/>
      </dsp:nvSpPr>
      <dsp:spPr>
        <a:xfrm>
          <a:off x="3990383" y="0"/>
          <a:ext cx="3990383" cy="234745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>
              <a:hlinkClick xmlns:r="http://schemas.openxmlformats.org/officeDocument/2006/relationships" r:id="rId2"/>
            </a:rPr>
            <a:t>22</a:t>
          </a:r>
          <a:r>
            <a:rPr lang="en-GB" sz="2800" b="1" kern="1200" dirty="0" smtClean="0"/>
            <a:t> </a:t>
          </a:r>
          <a:r>
            <a:rPr lang="ru-RU" sz="2800" b="1" kern="1200" dirty="0" smtClean="0">
              <a:latin typeface="Helvetica" pitchFamily="34" charset="0"/>
            </a:rPr>
            <a:t>международных организаций </a:t>
          </a:r>
          <a:r>
            <a:rPr lang="ru-RU" sz="2800" kern="1200" dirty="0" smtClean="0">
              <a:latin typeface="Helvetica" pitchFamily="34" charset="0"/>
            </a:rPr>
            <a:t>связанных с КАСКО </a:t>
          </a:r>
          <a:endParaRPr lang="en-US" sz="2800" kern="1200" dirty="0"/>
        </a:p>
      </dsp:txBody>
      <dsp:txXfrm>
        <a:off x="3990383" y="0"/>
        <a:ext cx="3990383" cy="1760589"/>
      </dsp:txXfrm>
    </dsp:sp>
    <dsp:sp modelId="{CBF489AE-1769-4339-A47F-38DA943E7C17}">
      <dsp:nvSpPr>
        <dsp:cNvPr id="0" name=""/>
        <dsp:cNvSpPr/>
      </dsp:nvSpPr>
      <dsp:spPr>
        <a:xfrm rot="10800000">
          <a:off x="0" y="2347451"/>
          <a:ext cx="3990383" cy="234745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Политика и техническая работа</a:t>
          </a:r>
          <a:endParaRPr lang="en-US" sz="2800" kern="1200" dirty="0"/>
        </a:p>
      </dsp:txBody>
      <dsp:txXfrm rot="10800000">
        <a:off x="0" y="2934314"/>
        <a:ext cx="3990383" cy="1760589"/>
      </dsp:txXfrm>
    </dsp:sp>
    <dsp:sp modelId="{83F01434-CB68-4467-9DA4-6969DB94D0F3}">
      <dsp:nvSpPr>
        <dsp:cNvPr id="0" name=""/>
        <dsp:cNvSpPr/>
      </dsp:nvSpPr>
      <dsp:spPr>
        <a:xfrm rot="5400000">
          <a:off x="4811848" y="1525986"/>
          <a:ext cx="2347451" cy="3990383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Helvetica" pitchFamily="34" charset="0"/>
            </a:rPr>
            <a:t>Нейтральный подход </a:t>
          </a:r>
          <a:r>
            <a:rPr lang="ru-RU" sz="2800" kern="1200" dirty="0" smtClean="0">
              <a:latin typeface="Helvetica" pitchFamily="34" charset="0"/>
            </a:rPr>
            <a:t>к различным методам по оценке соответствия</a:t>
          </a:r>
          <a:endParaRPr lang="en-US" sz="2800" kern="1200" dirty="0">
            <a:latin typeface="Helvetica" pitchFamily="34" charset="0"/>
          </a:endParaRPr>
        </a:p>
      </dsp:txBody>
      <dsp:txXfrm rot="-5400000">
        <a:off x="3990383" y="2934314"/>
        <a:ext cx="3990383" cy="1760589"/>
      </dsp:txXfrm>
    </dsp:sp>
    <dsp:sp modelId="{63D85109-3FD4-4ACC-9A9B-B88E5CAEAA3A}">
      <dsp:nvSpPr>
        <dsp:cNvPr id="0" name=""/>
        <dsp:cNvSpPr/>
      </dsp:nvSpPr>
      <dsp:spPr>
        <a:xfrm>
          <a:off x="2587699" y="1686931"/>
          <a:ext cx="2805366" cy="1321040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rPr>
            <a:t>Комитет ИСО по оценке соответствия</a:t>
          </a:r>
          <a:endParaRPr lang="en-US" sz="2300" b="1" kern="1200" dirty="0"/>
        </a:p>
      </dsp:txBody>
      <dsp:txXfrm>
        <a:off x="2652187" y="1751419"/>
        <a:ext cx="2676390" cy="1192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>
              <a:latin typeface="Arial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CH" dirty="0" smtClean="0">
                <a:latin typeface="Arial"/>
              </a:rPr>
              <a:t>January, 2012</a:t>
            </a:r>
            <a:endParaRPr lang="en-GB" dirty="0">
              <a:latin typeface="Arial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>
                <a:latin typeface="Arial"/>
              </a:rPr>
              <a:t>Titre</a:t>
            </a:r>
            <a:endParaRPr lang="en-GB" dirty="0"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651A1F7-04AE-034E-951C-BBBA409FC5E2}" type="slidenum">
              <a:rPr lang="en-GB">
                <a:latin typeface="Arial"/>
              </a:rPr>
              <a:pPr>
                <a:defRPr/>
              </a:pPr>
              <a:t>‹#›</a:t>
            </a:fld>
            <a:endParaRPr lang="en-GB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200810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CH" dirty="0" smtClean="0"/>
              <a:t>January, 2012</a:t>
            </a:r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noProof="0" dirty="0" smtClean="0"/>
              <a:t>Cliquez pour modifier les styles du texte du masque</a:t>
            </a:r>
          </a:p>
          <a:p>
            <a:pPr lvl="1"/>
            <a:r>
              <a:rPr lang="fr-CH" noProof="0" dirty="0" smtClean="0"/>
              <a:t>Deuxième niveau</a:t>
            </a:r>
          </a:p>
          <a:p>
            <a:pPr lvl="2"/>
            <a:r>
              <a:rPr lang="fr-CH" noProof="0" dirty="0" smtClean="0"/>
              <a:t>Troisième niveau</a:t>
            </a:r>
          </a:p>
          <a:p>
            <a:pPr lvl="3"/>
            <a:r>
              <a:rPr lang="fr-CH" noProof="0" dirty="0" smtClean="0"/>
              <a:t>Quatrième niveau</a:t>
            </a:r>
          </a:p>
          <a:p>
            <a:pPr lvl="4"/>
            <a:r>
              <a:rPr lang="fr-CH" noProof="0" dirty="0" smtClean="0"/>
              <a:t>Cinquième niveau</a:t>
            </a:r>
            <a:endParaRPr lang="en-GB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Titre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21209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65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843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502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674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52C70-EE11-4295-AB88-B2956FB209C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7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18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C9C5CF-63B0-4726-91E9-D0C47A2D06A6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954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>
              <a:lnSpc>
                <a:spcPct val="120000"/>
              </a:lnSpc>
              <a:buNone/>
            </a:pPr>
            <a:endParaRPr lang="en-US" sz="1200" kern="1200" dirty="0" smtClean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C9C5CF-63B0-4726-91E9-D0C47A2D06A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2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64" y="4714653"/>
            <a:ext cx="5438748" cy="446675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/>
          <a:lstStyle/>
          <a:p>
            <a:endParaRPr lang="en-US" sz="11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0358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2FDD9F0-24AF-44B0-9C94-BF1EB48B2576}" type="slidenum">
              <a:rPr lang="en-US" smtClean="0">
                <a:solidFill>
                  <a:prstClr val="black"/>
                </a:solidFill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2428804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4538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745161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782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C9C5CF-63B0-4726-91E9-D0C47A2D06A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514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53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-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Faire glisser l'image vers l'espace réservé ou cliquer sur l'icône pour l'ajouter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fr-CH" smtClean="0"/>
              <a:t>Cliquez et modifiez le titre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b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use this template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00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8148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642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490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4791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148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326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6966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3344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662" b="1">
                <a:solidFill>
                  <a:srgbClr val="3D3D3F"/>
                </a:solidFill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1662">
                <a:solidFill>
                  <a:srgbClr val="3D3D3F"/>
                </a:solidFill>
                <a:latin typeface="Helvetica"/>
                <a:cs typeface="Helvetica"/>
              </a:defRPr>
            </a:lvl1pPr>
            <a:lvl2pPr>
              <a:defRPr sz="1662">
                <a:solidFill>
                  <a:srgbClr val="3D3D3F"/>
                </a:solidFill>
                <a:latin typeface="Helvetica"/>
                <a:cs typeface="Helvetica"/>
              </a:defRPr>
            </a:lvl2pPr>
            <a:lvl3pPr>
              <a:defRPr sz="1662">
                <a:solidFill>
                  <a:srgbClr val="3D3D3F"/>
                </a:solidFill>
                <a:latin typeface="Helvetica"/>
                <a:cs typeface="Helvetica"/>
              </a:defRPr>
            </a:lvl3pPr>
            <a:lvl4pPr>
              <a:defRPr sz="1662">
                <a:solidFill>
                  <a:srgbClr val="3D3D3F"/>
                </a:solidFill>
                <a:latin typeface="Helvetica"/>
                <a:cs typeface="Helvetica"/>
              </a:defRPr>
            </a:lvl4pPr>
            <a:lvl5pPr>
              <a:defRPr sz="1662">
                <a:solidFill>
                  <a:srgbClr val="3D3D3F"/>
                </a:solidFill>
                <a:latin typeface="Helvetica"/>
                <a:cs typeface="Helvetica"/>
              </a:defRPr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>
                <a:solidFill>
                  <a:srgbClr val="3D3D3F"/>
                </a:solidFill>
                <a:latin typeface="Helvetica"/>
                <a:cs typeface="Helvetica"/>
              </a:defRPr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02982" y="6508750"/>
            <a:ext cx="5624146" cy="331788"/>
          </a:xfrm>
          <a:prstGeom prst="rect">
            <a:avLst/>
          </a:prstGeom>
        </p:spPr>
        <p:txBody>
          <a:bodyPr/>
          <a:lstStyle>
            <a:lvl1pPr>
              <a:defRPr sz="1015" b="0" i="0" baseline="0">
                <a:solidFill>
                  <a:srgbClr val="868789"/>
                </a:solidFill>
                <a:latin typeface="Helvetica"/>
              </a:defRPr>
            </a:lvl1pPr>
          </a:lstStyle>
          <a:p>
            <a:pPr>
              <a:defRPr/>
            </a:pPr>
            <a:fld id="{7D6EA800-F804-4EEB-BFAC-ECED158B535B}" type="datetimeFigureOut">
              <a:rPr lang="en-US"/>
              <a:pPr>
                <a:defRPr/>
              </a:pPr>
              <a:t>2015-06-18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2981" y="6157914"/>
            <a:ext cx="7864719" cy="365125"/>
          </a:xfrm>
          <a:prstGeom prst="rect">
            <a:avLst/>
          </a:prstGeom>
        </p:spPr>
        <p:txBody>
          <a:bodyPr/>
          <a:lstStyle>
            <a:lvl1pPr algn="l">
              <a:defRPr sz="1015" baseline="0">
                <a:solidFill>
                  <a:srgbClr val="868789"/>
                </a:solidFill>
                <a:latin typeface="Helvetic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70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411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5862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76400"/>
            <a:ext cx="3815862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6627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3092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159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86533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9957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8526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6131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991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Avec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3058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 i="0">
                <a:solidFill>
                  <a:srgbClr val="18619E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noProof="0" dirty="0" smtClean="0"/>
              <a:t>Cliquez et modifiez le titre</a:t>
            </a:r>
            <a:endParaRPr lang="fr-FR" dirty="0"/>
          </a:p>
        </p:txBody>
      </p:sp>
      <p:sp>
        <p:nvSpPr>
          <p:cNvPr id="20" name="Espace réservé du graphique 4"/>
          <p:cNvSpPr>
            <a:spLocks noGrp="1"/>
          </p:cNvSpPr>
          <p:nvPr>
            <p:ph type="chart" sz="quarter" idx="10"/>
          </p:nvPr>
        </p:nvSpPr>
        <p:spPr>
          <a:xfrm>
            <a:off x="4259483" y="1892277"/>
            <a:ext cx="4180723" cy="4035448"/>
          </a:xfrm>
          <a:prstGeom prst="rect">
            <a:avLst/>
          </a:prstGeom>
        </p:spPr>
        <p:txBody>
          <a:bodyPr/>
          <a:lstStyle>
            <a:lvl1pPr marL="0" indent="180000">
              <a:spcAft>
                <a:spcPts val="700"/>
              </a:spcAft>
              <a:buFont typeface="Wingdings" charset="2"/>
              <a:buChar char="§"/>
              <a:defRPr sz="1400">
                <a:solidFill>
                  <a:srgbClr val="3C3C3C"/>
                </a:solidFill>
                <a:latin typeface="+mn-lt"/>
                <a:cs typeface="Arial"/>
              </a:defRPr>
            </a:lvl1pPr>
          </a:lstStyle>
          <a:p>
            <a:pPr lvl="0"/>
            <a:endParaRPr lang="fr-FR" noProof="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200" y="1892300"/>
            <a:ext cx="3302000" cy="4035425"/>
          </a:xfrm>
          <a:prstGeom prst="rect">
            <a:avLst/>
          </a:prstGeom>
        </p:spPr>
        <p:txBody>
          <a:bodyPr/>
          <a:lstStyle>
            <a:lvl1pPr marL="180000" marR="0" indent="-180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 sz="1400">
                <a:latin typeface="+mn-lt"/>
                <a:cs typeface="Arial"/>
              </a:defRPr>
            </a:lvl1pPr>
            <a:lvl2pPr marL="180000" marR="0" indent="1800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1400">
                <a:latin typeface="+mn-lt"/>
                <a:cs typeface="Arial"/>
              </a:defRPr>
            </a:lvl2pPr>
            <a:lvl3pPr marL="360000" marR="0" indent="1800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1400">
                <a:latin typeface="+mn-lt"/>
                <a:cs typeface="Arial"/>
              </a:defRPr>
            </a:lvl3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2"/>
          </p:nvPr>
        </p:nvSpPr>
        <p:spPr>
          <a:xfrm>
            <a:off x="403225" y="6508750"/>
            <a:ext cx="5624513" cy="3317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SMA - 2010-04-24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3"/>
          </p:nvPr>
        </p:nvSpPr>
        <p:spPr>
          <a:xfrm>
            <a:off x="403225" y="6157913"/>
            <a:ext cx="7864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Workshop for TPM's and TO's – 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023225" y="6357938"/>
            <a:ext cx="185738" cy="1825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E1782CD-9924-4935-B324-D67FF9A0D558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87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2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65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165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165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165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165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32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12" y="5418138"/>
            <a:ext cx="528417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8132" y="274638"/>
            <a:ext cx="8278669" cy="1143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ts val="3139"/>
              </a:lnSpc>
              <a:defRPr sz="3323" b="1" i="0">
                <a:solidFill>
                  <a:srgbClr val="09346A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8132" y="1600202"/>
            <a:ext cx="8278669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662">
                <a:solidFill>
                  <a:srgbClr val="3D3D3F"/>
                </a:solidFill>
                <a:latin typeface="Helvetica"/>
              </a:defRPr>
            </a:lvl1pPr>
            <a:lvl2pPr>
              <a:defRPr sz="1662">
                <a:solidFill>
                  <a:srgbClr val="3D3D3F"/>
                </a:solidFill>
                <a:latin typeface="Helvetica"/>
              </a:defRPr>
            </a:lvl2pPr>
            <a:lvl3pPr>
              <a:defRPr sz="1662">
                <a:solidFill>
                  <a:srgbClr val="3D3D3F"/>
                </a:solidFill>
                <a:latin typeface="Helvetica"/>
              </a:defRPr>
            </a:lvl3pPr>
            <a:lvl4pPr>
              <a:defRPr sz="1662">
                <a:solidFill>
                  <a:srgbClr val="3D3D3F"/>
                </a:solidFill>
                <a:latin typeface="Helvetica"/>
              </a:defRPr>
            </a:lvl4pPr>
            <a:lvl5pPr>
              <a:defRPr sz="1662">
                <a:solidFill>
                  <a:srgbClr val="3D3D3F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02982" y="6508750"/>
            <a:ext cx="5624146" cy="331788"/>
          </a:xfrm>
          <a:prstGeom prst="rect">
            <a:avLst/>
          </a:prstGeom>
        </p:spPr>
        <p:txBody>
          <a:bodyPr/>
          <a:lstStyle>
            <a:lvl1pPr>
              <a:defRPr sz="1015" b="0" i="0" baseline="0">
                <a:solidFill>
                  <a:srgbClr val="868789"/>
                </a:solidFill>
                <a:latin typeface="Helvetica"/>
              </a:defRPr>
            </a:lvl1pPr>
          </a:lstStyle>
          <a:p>
            <a:pPr>
              <a:defRPr/>
            </a:pPr>
            <a:fld id="{DA560DA2-F525-4C50-A099-CF482B0B8E28}" type="datetimeFigureOut">
              <a:rPr lang="en-US"/>
              <a:pPr>
                <a:defRPr/>
              </a:pPr>
              <a:t>2015-06-18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2981" y="6157914"/>
            <a:ext cx="7864719" cy="365125"/>
          </a:xfrm>
          <a:prstGeom prst="rect">
            <a:avLst/>
          </a:prstGeom>
        </p:spPr>
        <p:txBody>
          <a:bodyPr/>
          <a:lstStyle>
            <a:lvl1pPr algn="l">
              <a:defRPr sz="1015" baseline="0">
                <a:solidFill>
                  <a:srgbClr val="868789"/>
                </a:solidFill>
                <a:latin typeface="Helvetic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4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1603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-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b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use this template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51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MetaPro-Book"/>
              </a:rPr>
              <a:t>April 2014</a:t>
            </a:r>
            <a:endParaRPr lang="en-US" dirty="0">
              <a:solidFill>
                <a:prstClr val="black"/>
              </a:solidFill>
              <a:latin typeface="MetaPro-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MetaPro-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717B32F9-C1E0-4365-BD7B-E2AAA7F8B6FD}" type="slidenum">
              <a:rPr lang="en-US" smtClean="0">
                <a:solidFill>
                  <a:prstClr val="black"/>
                </a:solidFill>
                <a:latin typeface="MetaPro-Book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/>
              </a:solidFill>
              <a:latin typeface="MetaPro-Book"/>
            </a:endParaRPr>
          </a:p>
        </p:txBody>
      </p:sp>
    </p:spTree>
    <p:extLst>
      <p:ext uri="{BB962C8B-B14F-4D97-AF65-F5344CB8AC3E}">
        <p14:creationId xmlns:p14="http://schemas.microsoft.com/office/powerpoint/2010/main" val="364160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MetaPro-Book"/>
              </a:rPr>
              <a:t>April 2014</a:t>
            </a:r>
            <a:endParaRPr lang="en-GB" dirty="0">
              <a:solidFill>
                <a:prstClr val="black">
                  <a:tint val="75000"/>
                </a:prstClr>
              </a:solidFill>
              <a:latin typeface="MetaPro-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>
                  <a:tint val="75000"/>
                </a:prstClr>
              </a:solidFill>
              <a:latin typeface="MetaPro-Book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D04258D7-1519-4C4F-823B-FCD12746BF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MetaPro-Book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MetaPro-Book"/>
            </a:endParaRPr>
          </a:p>
        </p:txBody>
      </p:sp>
    </p:spTree>
    <p:extLst>
      <p:ext uri="{BB962C8B-B14F-4D97-AF65-F5344CB8AC3E}">
        <p14:creationId xmlns:p14="http://schemas.microsoft.com/office/powerpoint/2010/main" val="731808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w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3.xml"/><Relationship Id="rId3" Type="http://schemas.openxmlformats.org/officeDocument/2006/relationships/slideLayout" Target="../slideLayouts/slideLayout9.xml"/><Relationship Id="rId7" Type="http://schemas.openxmlformats.org/officeDocument/2006/relationships/control" Target="../activeX/activeX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control" Target="../activeX/activeX1.xml"/><Relationship Id="rId11" Type="http://schemas.openxmlformats.org/officeDocument/2006/relationships/image" Target="../media/image7.wmf"/><Relationship Id="rId5" Type="http://schemas.openxmlformats.org/officeDocument/2006/relationships/vmlDrawing" Target="../drawings/vmlDrawing1.vml"/><Relationship Id="rId10" Type="http://schemas.openxmlformats.org/officeDocument/2006/relationships/image" Target="../media/image6.wmf"/><Relationship Id="rId4" Type="http://schemas.openxmlformats.org/officeDocument/2006/relationships/theme" Target="../theme/theme2.xml"/><Relationship Id="rId9" Type="http://schemas.openxmlformats.org/officeDocument/2006/relationships/image" Target="../media/image5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control" Target="../activeX/activeX5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control" Target="../activeX/activeX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vmlDrawing" Target="../drawings/vmlDrawing2.v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11.wmf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10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0.w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control" Target="../activeX/activeX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control" Target="../activeX/activeX6.xml"/><Relationship Id="rId5" Type="http://schemas.openxmlformats.org/officeDocument/2006/relationships/slideLayout" Target="../slideLayouts/slideLayout23.xml"/><Relationship Id="rId10" Type="http://schemas.openxmlformats.org/officeDocument/2006/relationships/vmlDrawing" Target="../drawings/vmlDrawing3.v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4.xml"/><Relationship Id="rId14" Type="http://schemas.openxmlformats.org/officeDocument/2006/relationships/image" Target="../media/image1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 dirty="0"/>
          </a:p>
        </p:txBody>
      </p:sp>
      <p:pic>
        <p:nvPicPr>
          <p:cNvPr id="1041" name="Image1"/>
          <p:cNvPicPr preferRelativeResize="0">
            <a:picLocks noChangeArrowheads="1" noChangeShapeType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Image2"/>
          <p:cNvPicPr preferRelativeResize="0">
            <a:picLocks noChangeArrowheads="1" noChangeShapeType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7788"/>
            <a:ext cx="566738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Image3"/>
          <p:cNvPicPr preferRelativeResize="0">
            <a:picLocks noChangeArrowheads="1" noChangeShapeType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6550"/>
            <a:ext cx="503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47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38" r:id="rId2"/>
    <p:sldLayoutId id="2147483739" r:id="rId3"/>
    <p:sldLayoutId id="2147483740" r:id="rId4"/>
    <p:sldLayoutId id="2147483741" r:id="rId5"/>
    <p:sldLayoutId id="2147483743" r:id="rId6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746" name="Image1" r:id="rId6" imgW="9144000" imgH="119160"/>
        </mc:Choice>
        <mc:Fallback>
          <p:control name="Image1" r:id="rId6" imgW="9144000" imgH="11916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747" name="Image2" r:id="rId7" imgW="566640" imgH="766800"/>
        </mc:Choice>
        <mc:Fallback>
          <p:control name="Image2" r:id="rId7" imgW="566640" imgH="76680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748" name="Image3" r:id="rId8" imgW="504720" imgH="457200"/>
        </mc:Choice>
        <mc:Fallback>
          <p:control name="Image3" r:id="rId8" imgW="504720" imgH="45720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609600" y="336550"/>
                  <a:ext cx="503238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92560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8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8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12613" name="Image2" r:id="rId12" imgW="404640" imgH="552600"/>
        </mc:Choice>
        <mc:Fallback>
          <p:control name="Image2" r:id="rId12" imgW="404640" imgH="552600">
            <p:pic>
              <p:nvPicPr>
                <p:cNvPr id="2059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2614" name="Image3" r:id="rId13" imgW="361800" imgH="328680"/>
        </mc:Choice>
        <mc:Fallback>
          <p:control name="Image3" r:id="rId13" imgW="361800" imgH="328680">
            <p:pic>
              <p:nvPicPr>
                <p:cNvPr id="2060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40516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42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13633" name="Image2" r:id="rId11" imgW="404640" imgH="552600"/>
        </mc:Choice>
        <mc:Fallback>
          <p:control name="Image2" r:id="rId11" imgW="404640" imgH="552600">
            <p:pic>
              <p:nvPicPr>
                <p:cNvPr id="2057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3634" name="Image3" r:id="rId12" imgW="361800" imgH="328680"/>
        </mc:Choice>
        <mc:Fallback>
          <p:control name="Image3" r:id="rId12" imgW="361800" imgH="328680">
            <p:pic>
              <p:nvPicPr>
                <p:cNvPr id="2058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4505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sites/cascoregulator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so.org/iso/home/standards/certification/iso-survey.htm?certificate=ISO%209001&amp;countrycode=A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asco@iso.org" TargetMode="External"/><Relationship Id="rId7" Type="http://schemas.openxmlformats.org/officeDocument/2006/relationships/hyperlink" Target="http://newsletters.iso.org/list/subscribe.html?lui=fe03n4zc&amp;mContainer=66&amp;mOwner=G2x3733&amp;mListId=HL#8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iso.org/iso/ru/home/about/conformity-assessment/conformity-assessment_resources.htm?=" TargetMode="External"/><Relationship Id="rId5" Type="http://schemas.openxmlformats.org/officeDocument/2006/relationships/hyperlink" Target="http://www.iso.org/" TargetMode="External"/><Relationship Id="rId4" Type="http://schemas.openxmlformats.org/officeDocument/2006/relationships/hyperlink" Target="mailto:koroleva@iso.or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home/standards_development/list_of_iso_technical_committees/iso_technical_committee_participation.htm?commid=5499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ru/home/store/catalogue_tc/catalogue_tc_browse.htm?commid=54998&amp;includesc=true&amp;published=on&amp;development=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500" y="1835171"/>
            <a:ext cx="8496300" cy="156590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/>
                <a:cs typeface="Arial"/>
              </a:rPr>
              <a:t>Оценка соответствия</a:t>
            </a:r>
            <a:br>
              <a:rPr lang="ru-RU" sz="4000" b="1" dirty="0" smtClean="0">
                <a:solidFill>
                  <a:srgbClr val="002060"/>
                </a:solidFill>
                <a:latin typeface="Arial"/>
                <a:cs typeface="Arial"/>
              </a:rPr>
            </a:br>
            <a:r>
              <a:rPr lang="ru-RU" sz="4000" b="1" dirty="0">
                <a:solidFill>
                  <a:srgbClr val="002060"/>
                </a:solidFill>
                <a:latin typeface="Arial"/>
                <a:cs typeface="Arial"/>
              </a:rPr>
              <a:t>и</a:t>
            </a:r>
            <a:r>
              <a:rPr lang="en-US" sz="4000" b="1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Arial"/>
                <a:cs typeface="Arial"/>
              </a:rPr>
              <a:t>ИСО/КАСКО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71500" y="5193392"/>
            <a:ext cx="8001000" cy="1033238"/>
          </a:xfrm>
        </p:spPr>
        <p:txBody>
          <a:bodyPr/>
          <a:lstStyle/>
          <a:p>
            <a:pPr algn="l"/>
            <a:r>
              <a:rPr lang="ru-RU" sz="2400" dirty="0"/>
              <a:t>Анна Королева, ИСО/КАСКО</a:t>
            </a:r>
            <a:endParaRPr lang="fr-FR" sz="2400" dirty="0"/>
          </a:p>
          <a:p>
            <a:pPr algn="l"/>
            <a:r>
              <a:rPr lang="ru-RU" sz="2400" dirty="0"/>
              <a:t>МГС</a:t>
            </a:r>
            <a:r>
              <a:rPr lang="fr-FR" sz="2400" dirty="0"/>
              <a:t>, </a:t>
            </a:r>
            <a:r>
              <a:rPr lang="ru-RU" sz="2400" dirty="0" smtClean="0"/>
              <a:t>Минск</a:t>
            </a:r>
            <a:r>
              <a:rPr lang="en-US" sz="2400" dirty="0" smtClean="0"/>
              <a:t>, </a:t>
            </a:r>
            <a:r>
              <a:rPr lang="ru-RU" sz="2400" dirty="0" smtClean="0"/>
              <a:t>17</a:t>
            </a:r>
            <a:r>
              <a:rPr lang="en-US" sz="2400" dirty="0"/>
              <a:t>-18</a:t>
            </a:r>
            <a:r>
              <a:rPr lang="ru-RU" sz="2400" dirty="0"/>
              <a:t> июня 2015</a:t>
            </a:r>
            <a:endParaRPr lang="fr-FR" sz="2400" dirty="0"/>
          </a:p>
          <a:p>
            <a:endParaRPr lang="fr-FR" sz="240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5237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932" y="227496"/>
            <a:ext cx="7730019" cy="864111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За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 </a:t>
            </a:r>
            <a:r>
              <a:rPr lang="ru-RU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последние 12 месяцев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…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524000"/>
            <a:ext cx="7736477" cy="4880839"/>
          </a:xfrm>
        </p:spPr>
        <p:txBody>
          <a:bodyPr/>
          <a:lstStyle/>
          <a:p>
            <a:pPr marL="285750" lvl="0" indent="-285750" rtl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7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17021</a:t>
            </a:r>
            <a:r>
              <a:rPr lang="ru-RU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 </a:t>
            </a:r>
            <a:r>
              <a:rPr lang="ru-RU" sz="1700" i="1" dirty="0" smtClean="0"/>
              <a:t>Требования к органам, обеспечивающим аудит и сертификацию систем менеджмента</a:t>
            </a:r>
            <a:r>
              <a:rPr lang="en-US" sz="1700" i="1" dirty="0" smtClean="0"/>
              <a:t> </a:t>
            </a:r>
            <a:r>
              <a:rPr lang="ru-RU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7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Часть 1</a:t>
            </a:r>
            <a:r>
              <a:rPr lang="ru-RU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Требования</a:t>
            </a:r>
            <a:r>
              <a:rPr lang="en-US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700" i="0" dirty="0" smtClean="0">
                <a:latin typeface="Arial" panose="020B0604020202020204" pitchFamily="34" charset="0"/>
                <a:cs typeface="Arial" panose="020B0604020202020204" pitchFamily="34" charset="0"/>
              </a:rPr>
              <a:t>(15 </a:t>
            </a:r>
            <a:r>
              <a:rPr lang="ru-RU" sz="1700" i="0" dirty="0" smtClean="0">
                <a:latin typeface="Arial" panose="020B0604020202020204" pitchFamily="34" charset="0"/>
                <a:cs typeface="Arial" panose="020B0604020202020204" pitchFamily="34" charset="0"/>
              </a:rPr>
              <a:t>июня</a:t>
            </a:r>
            <a:r>
              <a:rPr lang="en-US" sz="1700" i="0" dirty="0" smtClean="0">
                <a:latin typeface="Arial" panose="020B0604020202020204" pitchFamily="34" charset="0"/>
                <a:cs typeface="Arial" panose="020B0604020202020204" pitchFamily="34" charset="0"/>
              </a:rPr>
              <a:t> 2015)</a:t>
            </a:r>
          </a:p>
          <a:p>
            <a:pPr lvl="0" rtl="0">
              <a:buClr>
                <a:srgbClr val="FF0000"/>
              </a:buClr>
            </a:pPr>
            <a:endParaRPr lang="en-US" sz="17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rtl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17021-6 </a:t>
            </a:r>
            <a:r>
              <a:rPr lang="ru-RU" sz="1700" i="1" dirty="0" smtClean="0"/>
              <a:t>Требования к органам, обеспечивающим аудит и сертификацию систем менеджмента</a:t>
            </a:r>
            <a:r>
              <a:rPr lang="en-US" sz="1700" i="1" dirty="0" smtClean="0"/>
              <a:t> </a:t>
            </a:r>
            <a:r>
              <a:rPr lang="en-US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7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Часть</a:t>
            </a:r>
            <a:r>
              <a:rPr lang="en-US" sz="17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6: </a:t>
            </a:r>
            <a:r>
              <a:rPr lang="en-US" sz="17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</a:t>
            </a:r>
            <a:r>
              <a:rPr lang="en-US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ru-RU" sz="1700" i="1" dirty="0" smtClean="0"/>
              <a:t>компетентности персонала для проведения аудита и сертификации систем менеджмента </a:t>
            </a:r>
            <a:r>
              <a:rPr lang="ru-RU" sz="1700" b="1" i="1" dirty="0" smtClean="0"/>
              <a:t>непрерывности бизнеса</a:t>
            </a:r>
            <a:endParaRPr lang="en-US" sz="1700" b="1" i="1" dirty="0" smtClean="0"/>
          </a:p>
          <a:p>
            <a:pPr lvl="0" rtl="0">
              <a:buClr>
                <a:srgbClr val="FF0000"/>
              </a:buClr>
            </a:pPr>
            <a:endParaRPr lang="en-US" sz="17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17021-7 </a:t>
            </a:r>
            <a:r>
              <a:rPr lang="ru-RU" sz="1700" i="1" dirty="0" smtClean="0"/>
              <a:t>Требования к органам, обеспечивающим аудит и сертификацию систем менеджмента</a:t>
            </a:r>
            <a:r>
              <a:rPr lang="en-US" sz="1700" i="1" dirty="0" smtClean="0"/>
              <a:t> </a:t>
            </a:r>
            <a:r>
              <a:rPr lang="en-US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7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Часть</a:t>
            </a:r>
            <a:r>
              <a:rPr lang="en-US" sz="17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7: </a:t>
            </a:r>
            <a: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  <a:t>Требования к компетентности персонала для проведения аудита и сертификации систем менеджмента </a:t>
            </a:r>
            <a:r>
              <a:rPr lang="ru-RU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безопасности дорожного </a:t>
            </a:r>
            <a:r>
              <a:rPr lang="ru-RU" sz="17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движения</a:t>
            </a:r>
            <a:endParaRPr lang="en-US" sz="17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FF0000"/>
              </a:buClr>
            </a:pPr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rtl="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7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17026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 схемы сертификации материальных продуктов</a:t>
            </a:r>
            <a:endParaRPr lang="en-US" sz="17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7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014" y="101472"/>
            <a:ext cx="8001000" cy="864111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Текущие проекты КАСКО 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166949"/>
            <a:ext cx="8058694" cy="5486399"/>
          </a:xfrm>
        </p:spPr>
        <p:txBody>
          <a:bodyPr>
            <a:noAutofit/>
          </a:bodyPr>
          <a:lstStyle/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Пересмот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17011,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требования к органам по аккредитации, аккредитующим органы по оценке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соответствия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WG42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rtl="0">
              <a:buFont typeface="Wingdings" panose="05000000000000000000" pitchFamily="2" charset="2"/>
              <a:buChar char="§"/>
            </a:pPr>
            <a:r>
              <a:rPr lang="ru-RU" sz="1400" dirty="0" smtClean="0"/>
              <a:t>2 лидера группы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400" dirty="0" smtClean="0"/>
              <a:t>Этап</a:t>
            </a:r>
            <a:r>
              <a:rPr lang="en-US" sz="1400" dirty="0" smtClean="0"/>
              <a:t> </a:t>
            </a:r>
            <a:r>
              <a:rPr lang="ru-RU" sz="1400" dirty="0" smtClean="0"/>
              <a:t>рабочего проекта </a:t>
            </a:r>
            <a:r>
              <a:rPr lang="en-US" sz="1400" dirty="0" smtClean="0"/>
              <a:t>(</a:t>
            </a:r>
            <a:r>
              <a:rPr lang="en-US" sz="1400" dirty="0" err="1" smtClean="0"/>
              <a:t>WD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400" dirty="0" smtClean="0"/>
              <a:t>3 заседани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1400" dirty="0" smtClean="0"/>
              <a:t> и 4-е заседание запланировано на </a:t>
            </a:r>
            <a:r>
              <a:rPr lang="en-US" sz="1400" dirty="0" smtClean="0"/>
              <a:t>8-10 </a:t>
            </a:r>
            <a:r>
              <a:rPr lang="ru-RU" sz="1400" dirty="0" smtClean="0"/>
              <a:t>декабря</a:t>
            </a:r>
            <a:r>
              <a:rPr lang="en-US" sz="1400" dirty="0" smtClean="0"/>
              <a:t> 2015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Трансформация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РЕМКО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Руководства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34,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Общие требования к компетентности производителей стандартных образцов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 международный стандарт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ISO 17034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JWG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43)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1 </a:t>
            </a:r>
            <a:r>
              <a:rPr lang="ru-RU" sz="1400" dirty="0" smtClean="0"/>
              <a:t>лидер </a:t>
            </a:r>
            <a:r>
              <a:rPr lang="ru-RU" sz="1400" dirty="0"/>
              <a:t>группы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400" dirty="0"/>
              <a:t>Этап проекта комитета </a:t>
            </a:r>
            <a:r>
              <a:rPr lang="en-US" sz="1400" dirty="0" smtClean="0"/>
              <a:t>(CD)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1</a:t>
            </a:r>
            <a:r>
              <a:rPr lang="ru-RU" sz="1400" dirty="0" smtClean="0"/>
              <a:t> </a:t>
            </a:r>
            <a:r>
              <a:rPr lang="ru-RU" sz="1400" dirty="0"/>
              <a:t>заседание</a:t>
            </a:r>
            <a:r>
              <a:rPr lang="en-US" sz="1400" dirty="0" smtClean="0"/>
              <a:t> </a:t>
            </a:r>
            <a:r>
              <a:rPr lang="ru-RU" sz="1400" dirty="0" smtClean="0"/>
              <a:t>и</a:t>
            </a:r>
            <a:r>
              <a:rPr lang="en-US" sz="1400" dirty="0" smtClean="0"/>
              <a:t> 2</a:t>
            </a:r>
            <a:r>
              <a:rPr lang="ru-RU" sz="1400" dirty="0" smtClean="0"/>
              <a:t>-е заседание для </a:t>
            </a:r>
            <a:r>
              <a:rPr lang="ru-RU" sz="1400" dirty="0"/>
              <a:t>рассмотрения </a:t>
            </a:r>
            <a:r>
              <a:rPr lang="ru-RU" sz="1400" dirty="0" smtClean="0"/>
              <a:t>комментариев</a:t>
            </a:r>
            <a:r>
              <a:rPr lang="en-US" sz="1400" dirty="0" smtClean="0"/>
              <a:t> 7-9</a:t>
            </a:r>
            <a:r>
              <a:rPr lang="ru-RU" sz="1400" dirty="0" smtClean="0"/>
              <a:t> июля 2015</a:t>
            </a:r>
            <a:endParaRPr lang="en-US" sz="140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Пересмот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17025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Общие требования к компетентности испытательных и калибровочных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лабораторий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WG44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3</a:t>
            </a:r>
            <a:r>
              <a:rPr lang="ru-RU" sz="1400" dirty="0" smtClean="0"/>
              <a:t> </a:t>
            </a:r>
            <a:r>
              <a:rPr lang="ru-RU" sz="1400" dirty="0"/>
              <a:t>лидера группы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400" dirty="0"/>
              <a:t>Этап</a:t>
            </a:r>
            <a:r>
              <a:rPr lang="en-US" sz="1400" dirty="0"/>
              <a:t> </a:t>
            </a:r>
            <a:r>
              <a:rPr lang="ru-RU" sz="1400" dirty="0"/>
              <a:t>рабочего проекта </a:t>
            </a:r>
            <a:r>
              <a:rPr lang="en-US" sz="1400" dirty="0"/>
              <a:t>(</a:t>
            </a:r>
            <a:r>
              <a:rPr lang="en-US" sz="1400" dirty="0" err="1"/>
              <a:t>WD</a:t>
            </a:r>
            <a:r>
              <a:rPr lang="en-US" sz="14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2</a:t>
            </a:r>
            <a:r>
              <a:rPr lang="ru-RU" sz="1400" dirty="0" smtClean="0"/>
              <a:t> </a:t>
            </a:r>
            <a:r>
              <a:rPr lang="ru-RU" sz="1400" dirty="0"/>
              <a:t>заседани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1400" dirty="0"/>
              <a:t> и </a:t>
            </a:r>
            <a:r>
              <a:rPr lang="en-US" sz="1400" dirty="0" smtClean="0"/>
              <a:t>3</a:t>
            </a:r>
            <a:r>
              <a:rPr lang="ru-RU" sz="1400" dirty="0" smtClean="0"/>
              <a:t>-е </a:t>
            </a:r>
            <a:r>
              <a:rPr lang="ru-RU" sz="1400" dirty="0"/>
              <a:t>заседание запланировано на </a:t>
            </a:r>
            <a:r>
              <a:rPr lang="en-US" sz="1400" dirty="0" smtClean="0"/>
              <a:t>18-2 </a:t>
            </a:r>
            <a:r>
              <a:rPr lang="ru-RU" sz="1400" dirty="0"/>
              <a:t>августа</a:t>
            </a:r>
            <a:r>
              <a:rPr lang="en-US" sz="1400" dirty="0" smtClean="0"/>
              <a:t> 2015</a:t>
            </a:r>
          </a:p>
          <a:p>
            <a:pPr marL="457200" lvl="1" indent="0">
              <a:buNone/>
            </a:pPr>
            <a:endParaRPr lang="en-US" sz="1400" dirty="0"/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Предложение о разработке нового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техническ</a:t>
            </a:r>
            <a:r>
              <a:rPr lang="ru-RU" sz="1400" dirty="0"/>
              <a:t>ого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документ</a:t>
            </a:r>
            <a:r>
              <a:rPr lang="ru-RU" sz="1400" dirty="0"/>
              <a:t>а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NWIP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/>
              <a:t>для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услуг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400" dirty="0"/>
              <a:t>КАСКО </a:t>
            </a:r>
            <a:r>
              <a:rPr lang="ru-RU" sz="1400" dirty="0" smtClean="0"/>
              <a:t>сделал</a:t>
            </a:r>
            <a:r>
              <a:rPr lang="en-US" sz="1400" dirty="0" smtClean="0"/>
              <a:t> </a:t>
            </a:r>
            <a:r>
              <a:rPr lang="ru-RU" sz="1400" dirty="0" smtClean="0"/>
              <a:t>предложение о </a:t>
            </a:r>
            <a:r>
              <a:rPr lang="ru-RU" sz="1400" dirty="0"/>
              <a:t>разработке </a:t>
            </a:r>
            <a:r>
              <a:rPr lang="ru-RU" sz="1400" dirty="0" smtClean="0"/>
              <a:t>технического отчет</a:t>
            </a:r>
            <a:r>
              <a:rPr lang="ru-RU" sz="1400" dirty="0"/>
              <a:t>а</a:t>
            </a:r>
            <a:r>
              <a:rPr lang="ru-RU" sz="1400" dirty="0" smtClean="0"/>
              <a:t> </a:t>
            </a:r>
            <a:r>
              <a:rPr lang="ru-RU" sz="1400" dirty="0"/>
              <a:t>(</a:t>
            </a:r>
            <a:r>
              <a:rPr lang="ru-RU" sz="1400" dirty="0" err="1" smtClean="0"/>
              <a:t>TR</a:t>
            </a:r>
            <a:r>
              <a:rPr lang="ru-RU" sz="1400" dirty="0" smtClean="0"/>
              <a:t>)</a:t>
            </a:r>
            <a:r>
              <a:rPr lang="en-US" sz="1400" dirty="0" smtClean="0"/>
              <a:t> </a:t>
            </a:r>
            <a:r>
              <a:rPr lang="ru-RU" sz="1400" dirty="0" smtClean="0"/>
              <a:t>о </a:t>
            </a:r>
            <a:r>
              <a:rPr lang="ru-RU" sz="1400" dirty="0"/>
              <a:t>том, как развивать, управлять и поддерживать схему услуг</a:t>
            </a:r>
            <a:r>
              <a:rPr lang="ru-RU" sz="1400" dirty="0" smtClean="0"/>
              <a:t>.</a:t>
            </a:r>
            <a:r>
              <a:rPr lang="en-US" sz="1400" dirty="0" smtClean="0"/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400" dirty="0"/>
              <a:t>Голосования </a:t>
            </a:r>
            <a:r>
              <a:rPr lang="ru-RU" sz="1400" dirty="0" smtClean="0"/>
              <a:t>закрывается</a:t>
            </a:r>
            <a:r>
              <a:rPr lang="en-US" sz="1400" dirty="0" smtClean="0"/>
              <a:t> </a:t>
            </a:r>
            <a:r>
              <a:rPr lang="ru-RU" sz="1400" dirty="0"/>
              <a:t>в</a:t>
            </a:r>
            <a:r>
              <a:rPr lang="ru-RU" sz="1400" dirty="0" smtClean="0"/>
              <a:t> </a:t>
            </a:r>
            <a:r>
              <a:rPr lang="ru-RU" sz="1400" dirty="0"/>
              <a:t>середине июля.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117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382" y="184325"/>
            <a:ext cx="7391400" cy="864111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Другие инициативы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 </a:t>
            </a:r>
            <a:r>
              <a:rPr lang="ru-RU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КАСКО 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554" y="1367950"/>
            <a:ext cx="8361897" cy="5328941"/>
          </a:xfrm>
        </p:spPr>
        <p:txBody>
          <a:bodyPr>
            <a:no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200" b="1" dirty="0">
                <a:solidFill>
                  <a:srgbClr val="FF0000"/>
                </a:solidFill>
              </a:rPr>
              <a:t>Интерактивная онлайн платформа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поясняет</a:t>
            </a:r>
            <a:r>
              <a:rPr lang="en-US" sz="2000" dirty="0" smtClean="0"/>
              <a:t> </a:t>
            </a:r>
            <a:r>
              <a:rPr lang="ru-RU" sz="2000" dirty="0" smtClean="0"/>
              <a:t>почему </a:t>
            </a:r>
            <a:r>
              <a:rPr lang="ru-RU" sz="2000" dirty="0"/>
              <a:t>и как </a:t>
            </a:r>
            <a:r>
              <a:rPr lang="ru-RU" sz="2000" dirty="0" smtClean="0"/>
              <a:t>использовать</a:t>
            </a:r>
            <a:r>
              <a:rPr lang="en-US" sz="2000" dirty="0" smtClean="0"/>
              <a:t> </a:t>
            </a:r>
            <a:r>
              <a:rPr lang="ru-RU" sz="2000" dirty="0" smtClean="0"/>
              <a:t>международные </a:t>
            </a:r>
            <a:r>
              <a:rPr lang="ru-RU" sz="2000" dirty="0"/>
              <a:t>стандарты </a:t>
            </a:r>
            <a:r>
              <a:rPr lang="ru-RU" sz="2000" dirty="0" smtClean="0"/>
              <a:t>по</a:t>
            </a:r>
            <a:r>
              <a:rPr lang="en-US" sz="2000" dirty="0" smtClean="0"/>
              <a:t> </a:t>
            </a:r>
            <a:r>
              <a:rPr lang="ru-RU" sz="2000" dirty="0" smtClean="0"/>
              <a:t>оценке </a:t>
            </a:r>
            <a:r>
              <a:rPr lang="ru-RU" sz="2000" dirty="0"/>
              <a:t>соответствия </a:t>
            </a:r>
            <a:r>
              <a:rPr lang="ru-RU" sz="2000" dirty="0" smtClean="0"/>
              <a:t>для </a:t>
            </a:r>
            <a:r>
              <a:rPr lang="ru-RU" sz="2000" dirty="0"/>
              <a:t>разработки </a:t>
            </a:r>
            <a:r>
              <a:rPr lang="ru-RU" sz="2000" dirty="0" smtClean="0"/>
              <a:t>технических регламентов</a:t>
            </a:r>
            <a:r>
              <a:rPr lang="en-US" sz="2000" dirty="0" smtClean="0"/>
              <a:t>:</a:t>
            </a:r>
          </a:p>
          <a:p>
            <a:pPr algn="ctr">
              <a:buClr>
                <a:srgbClr val="FF0000"/>
              </a:buClr>
            </a:pPr>
            <a:r>
              <a:rPr lang="en-US" sz="2000" dirty="0">
                <a:hlinkClick r:id="rId3"/>
              </a:rPr>
              <a:t>http://</a:t>
            </a:r>
            <a:r>
              <a:rPr lang="en-US" sz="2000" dirty="0" err="1" smtClean="0">
                <a:hlinkClick r:id="rId3"/>
              </a:rPr>
              <a:t>www.iso.org</a:t>
            </a:r>
            <a:r>
              <a:rPr lang="en-US" sz="2000" dirty="0" smtClean="0">
                <a:hlinkClick r:id="rId3"/>
              </a:rPr>
              <a:t>/sites/</a:t>
            </a:r>
            <a:r>
              <a:rPr lang="en-US" sz="2000" dirty="0" err="1" smtClean="0">
                <a:hlinkClick r:id="rId3"/>
              </a:rPr>
              <a:t>cascoregulators</a:t>
            </a:r>
            <a:endParaRPr lang="en-US" sz="2000" dirty="0" smtClean="0"/>
          </a:p>
          <a:p>
            <a:pPr algn="ctr">
              <a:buClr>
                <a:srgbClr val="FF0000"/>
              </a:buClr>
            </a:pPr>
            <a:endParaRPr lang="en-US" sz="2000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FF0000"/>
                </a:solidFill>
              </a:rPr>
              <a:t>Информативные брошюры </a:t>
            </a:r>
            <a:r>
              <a:rPr lang="ru-RU" sz="2000" dirty="0" smtClean="0"/>
              <a:t>по </a:t>
            </a:r>
            <a:r>
              <a:rPr lang="ru-RU" sz="2000" dirty="0"/>
              <a:t>следующим </a:t>
            </a:r>
            <a:r>
              <a:rPr lang="ru-RU" sz="2000" dirty="0" smtClean="0"/>
              <a:t>темам</a:t>
            </a:r>
            <a:r>
              <a:rPr lang="en-US" sz="2000" dirty="0" smtClean="0"/>
              <a:t>: </a:t>
            </a:r>
            <a:endParaRPr lang="en-GB" sz="20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AU" altLang="en-US" sz="2000" dirty="0" err="1"/>
              <a:t>декларация</a:t>
            </a:r>
            <a:r>
              <a:rPr lang="en-AU" altLang="en-US" sz="2000" dirty="0"/>
              <a:t> </a:t>
            </a:r>
            <a:r>
              <a:rPr lang="en-AU" altLang="en-US" sz="2000" dirty="0" err="1"/>
              <a:t>поставщик</a:t>
            </a:r>
            <a:r>
              <a:rPr lang="ru-RU" altLang="en-US" sz="2000" dirty="0"/>
              <a:t>а о</a:t>
            </a:r>
            <a:r>
              <a:rPr lang="en-AU" altLang="en-US" sz="2000" dirty="0"/>
              <a:t> </a:t>
            </a:r>
            <a:r>
              <a:rPr lang="en-AU" altLang="en-US" sz="2000" dirty="0" err="1"/>
              <a:t>соответстви</a:t>
            </a:r>
            <a:r>
              <a:rPr lang="ru-RU" altLang="en-US" sz="2000" dirty="0"/>
              <a:t>и</a:t>
            </a:r>
            <a:endParaRPr lang="en-US" altLang="en-US" sz="20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ru-RU" sz="2000" dirty="0"/>
              <a:t>разработка схем сертификации персонала</a:t>
            </a:r>
            <a:endParaRPr lang="en-US" sz="20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ru-RU" sz="2000" dirty="0"/>
              <a:t>инструментарий КАСКО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ru-RU" sz="2000" dirty="0" err="1"/>
              <a:t>ЧЗВ</a:t>
            </a:r>
            <a:r>
              <a:rPr lang="en-US" sz="2000" dirty="0"/>
              <a:t> </a:t>
            </a:r>
            <a:r>
              <a:rPr lang="ru-RU" sz="2000" dirty="0"/>
              <a:t>о</a:t>
            </a:r>
            <a:r>
              <a:rPr lang="en-US" sz="2000" dirty="0"/>
              <a:t> </a:t>
            </a:r>
            <a:r>
              <a:rPr lang="ru-RU" sz="2000" dirty="0"/>
              <a:t>разнице между стандартами системы менеджмента (</a:t>
            </a:r>
            <a:r>
              <a:rPr lang="en-US" sz="2000" dirty="0" err="1"/>
              <a:t>MSS</a:t>
            </a:r>
            <a:r>
              <a:rPr lang="ru-RU" sz="2000" dirty="0"/>
              <a:t>) и оценки соответствия </a:t>
            </a:r>
            <a:endParaRPr lang="en-US" sz="2000" dirty="0" smtClean="0"/>
          </a:p>
          <a:p>
            <a:pPr lvl="1" indent="0">
              <a:buNone/>
            </a:pPr>
            <a:endParaRPr lang="en-US" sz="2000" dirty="0" smtClean="0"/>
          </a:p>
          <a:p>
            <a:pPr marL="285750"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/>
              <a:t>Ежегодно ИСО </a:t>
            </a:r>
            <a:r>
              <a:rPr lang="ru-RU" sz="2000" dirty="0"/>
              <a:t>проводит </a:t>
            </a:r>
            <a:r>
              <a:rPr lang="ru-RU" sz="2000" b="1" dirty="0">
                <a:solidFill>
                  <a:srgbClr val="FF0000"/>
                </a:solidFill>
              </a:rPr>
              <a:t>анализ данных по сертификации </a:t>
            </a:r>
            <a:r>
              <a:rPr lang="ru-RU" sz="2000" dirty="0"/>
              <a:t>на </a:t>
            </a:r>
            <a:r>
              <a:rPr lang="ru-RU" sz="2000" dirty="0" smtClean="0"/>
              <a:t>соответствие</a:t>
            </a:r>
            <a:r>
              <a:rPr lang="en-US" sz="2000" dirty="0" smtClean="0"/>
              <a:t> </a:t>
            </a:r>
            <a:r>
              <a:rPr lang="ru-RU" sz="2000" dirty="0" smtClean="0"/>
              <a:t>стандартам системы менеджмента.</a:t>
            </a:r>
            <a:r>
              <a:rPr lang="en-US" sz="2000" dirty="0" smtClean="0"/>
              <a:t> </a:t>
            </a:r>
            <a:r>
              <a:rPr lang="ru-RU" sz="2000" dirty="0" smtClean="0"/>
              <a:t>Основные </a:t>
            </a:r>
            <a:r>
              <a:rPr lang="ru-RU" sz="2000" dirty="0"/>
              <a:t>выводы доступны </a:t>
            </a:r>
            <a:r>
              <a:rPr lang="ru-RU" sz="2000" dirty="0" smtClean="0"/>
              <a:t>бесплатно</a:t>
            </a:r>
            <a:r>
              <a:rPr lang="en-US" sz="2000" dirty="0"/>
              <a:t> </a:t>
            </a:r>
            <a:r>
              <a:rPr lang="ru-RU" sz="2000" dirty="0" smtClean="0"/>
              <a:t>на </a:t>
            </a:r>
            <a:r>
              <a:rPr lang="ru-RU" sz="2000" dirty="0">
                <a:hlinkClick r:id="rId4"/>
              </a:rPr>
              <a:t>веб-сайте</a:t>
            </a:r>
            <a:r>
              <a:rPr lang="ru-RU" sz="2000" dirty="0"/>
              <a:t> </a:t>
            </a:r>
            <a:r>
              <a:rPr lang="ru-RU" sz="2000" dirty="0" smtClean="0"/>
              <a:t>ИСО</a:t>
            </a:r>
            <a:r>
              <a:rPr lang="en-US" sz="2000" dirty="0" smtClean="0"/>
              <a:t>.</a:t>
            </a:r>
            <a:endParaRPr lang="en-US" sz="2000" b="1" dirty="0">
              <a:solidFill>
                <a:srgbClr val="FF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411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49727"/>
            <a:ext cx="8001000" cy="864111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57" y="2625754"/>
            <a:ext cx="8236940" cy="3187817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r>
              <a:rPr lang="ru-RU" sz="2000" b="1" dirty="0"/>
              <a:t>Контактная информация</a:t>
            </a:r>
            <a:r>
              <a:rPr lang="en-US" sz="2000" b="1" dirty="0"/>
              <a:t>: </a:t>
            </a:r>
            <a:r>
              <a:rPr lang="en-US" sz="2000" dirty="0" err="1" smtClean="0">
                <a:hlinkClick r:id="rId3"/>
              </a:rPr>
              <a:t>casco@iso.org</a:t>
            </a:r>
            <a:r>
              <a:rPr lang="en-US" sz="2000" dirty="0" smtClean="0"/>
              <a:t> </a:t>
            </a:r>
            <a:r>
              <a:rPr lang="en-US" sz="2000" dirty="0"/>
              <a:t>/</a:t>
            </a:r>
            <a:r>
              <a:rPr lang="en-US" sz="2000" dirty="0" err="1">
                <a:hlinkClick r:id="rId4"/>
              </a:rPr>
              <a:t>koroleva@iso.org</a:t>
            </a:r>
            <a:r>
              <a:rPr lang="en-US" sz="2000" dirty="0"/>
              <a:t> </a:t>
            </a:r>
          </a:p>
          <a:p>
            <a:endParaRPr lang="en-US" sz="2000" dirty="0" smtClean="0">
              <a:hlinkClick r:id="rId5"/>
            </a:endParaRPr>
          </a:p>
          <a:p>
            <a:r>
              <a:rPr lang="ru-RU" sz="2000" b="1" dirty="0" smtClean="0"/>
              <a:t>Подробн</a:t>
            </a:r>
            <a:r>
              <a:rPr lang="ru-RU" sz="2000" b="1" dirty="0"/>
              <a:t>ая</a:t>
            </a:r>
            <a:r>
              <a:rPr lang="ru-RU" sz="2000" b="1" dirty="0" smtClean="0"/>
              <a:t> информац</a:t>
            </a:r>
            <a:r>
              <a:rPr lang="ru-RU" sz="2000" b="1" dirty="0"/>
              <a:t>ия</a:t>
            </a:r>
            <a:r>
              <a:rPr lang="en-US" sz="2000" b="1" dirty="0" smtClean="0"/>
              <a:t> </a:t>
            </a:r>
            <a:r>
              <a:rPr lang="ru-RU" sz="2000" b="1" dirty="0" smtClean="0"/>
              <a:t>о КАСКО</a:t>
            </a:r>
            <a:r>
              <a:rPr lang="en-US" sz="2000" b="1" dirty="0" smtClean="0"/>
              <a:t>: </a:t>
            </a:r>
            <a:r>
              <a:rPr lang="ru-RU" sz="2000" dirty="0">
                <a:hlinkClick r:id="rId6"/>
              </a:rPr>
              <a:t>КАСКО </a:t>
            </a:r>
            <a:r>
              <a:rPr lang="ru-RU" sz="2000" dirty="0" smtClean="0">
                <a:hlinkClick r:id="rId6"/>
              </a:rPr>
              <a:t>страница </a:t>
            </a:r>
            <a:r>
              <a:rPr lang="ru-RU" sz="2000" dirty="0"/>
              <a:t>на </a:t>
            </a:r>
            <a:r>
              <a:rPr lang="ru-RU" sz="2000" dirty="0" smtClean="0"/>
              <a:t>сайте</a:t>
            </a:r>
            <a:r>
              <a:rPr lang="en-US" sz="2000" dirty="0" smtClean="0"/>
              <a:t> </a:t>
            </a:r>
            <a:r>
              <a:rPr lang="ru-RU" sz="2000" dirty="0"/>
              <a:t>ИСО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ru-RU" sz="2000" b="1" dirty="0"/>
              <a:t>Следите за </a:t>
            </a:r>
            <a:r>
              <a:rPr lang="ru-RU" sz="2000" b="1" dirty="0" smtClean="0"/>
              <a:t>нами</a:t>
            </a:r>
            <a:r>
              <a:rPr lang="en-US" sz="2000" b="1" dirty="0" smtClean="0"/>
              <a:t>:</a:t>
            </a:r>
            <a:r>
              <a:rPr lang="ru-RU" sz="2000" b="1" dirty="0" smtClean="0">
                <a:hlinkClick r:id="rId7" tooltip="Subscribe to the CASCO eNewsletter"/>
              </a:rPr>
              <a:t> </a:t>
            </a:r>
            <a:r>
              <a:rPr lang="ru-RU" sz="2000" dirty="0">
                <a:hlinkClick r:id="rId7" tooltip="Subscribe to the CASCO eNewsletter"/>
              </a:rPr>
              <a:t>Подпишитесь</a:t>
            </a:r>
            <a:r>
              <a:rPr lang="ru-RU" sz="2000" dirty="0"/>
              <a:t> на информационный бюллетень КАСКО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414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0206" y="3963024"/>
            <a:ext cx="8062287" cy="2023105"/>
          </a:xfr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4400" b="1" dirty="0"/>
              <a:t>Согласие - это путь к великим </a:t>
            </a:r>
            <a:r>
              <a:rPr lang="ru-RU" sz="4400" b="1" dirty="0" smtClean="0"/>
              <a:t>достижениям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091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348410" y="341960"/>
            <a:ext cx="7124471" cy="5504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ru-RU" altLang="en-US" dirty="0" smtClean="0">
                <a:latin typeface="Helvetica" pitchFamily="34" charset="0"/>
              </a:rPr>
              <a:t>Что такое оценка соответствия?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339" y="1368670"/>
            <a:ext cx="8277958" cy="4177812"/>
          </a:xfrm>
        </p:spPr>
        <p:txBody>
          <a:bodyPr/>
          <a:lstStyle/>
          <a:p>
            <a:pPr algn="just">
              <a:defRPr/>
            </a:pPr>
            <a:r>
              <a:rPr lang="ru-RU" sz="2215" b="1" dirty="0" smtClean="0">
                <a:solidFill>
                  <a:srgbClr val="FF0000"/>
                </a:solidFill>
              </a:rPr>
              <a:t>Оценка соответствия </a:t>
            </a:r>
            <a:r>
              <a:rPr lang="ru-RU" sz="1846" dirty="0" smtClean="0"/>
              <a:t>- это процесс установления </a:t>
            </a:r>
            <a:r>
              <a:rPr lang="ru-RU" sz="1846" b="1" dirty="0" smtClean="0"/>
              <a:t>соответствия продукции, услуги или системы</a:t>
            </a:r>
            <a:r>
              <a:rPr lang="ru-RU" sz="1846" dirty="0" smtClean="0"/>
              <a:t> установленным требованиям. Эти требования могут быть включены в стандарт ИСО, но ИСО не проводит оценку соответствия.</a:t>
            </a:r>
          </a:p>
          <a:p>
            <a:pPr algn="just">
              <a:defRPr/>
            </a:pPr>
            <a:r>
              <a:rPr lang="ru-RU" sz="1846" dirty="0" smtClean="0"/>
              <a:t> </a:t>
            </a:r>
          </a:p>
          <a:p>
            <a:pPr algn="just">
              <a:defRPr/>
            </a:pPr>
            <a:r>
              <a:rPr lang="ru-RU" sz="1846" b="1" dirty="0" smtClean="0"/>
              <a:t>Демонстрация</a:t>
            </a:r>
            <a:r>
              <a:rPr lang="ru-RU" sz="1846" dirty="0" smtClean="0"/>
              <a:t> того, что продукт, услуга или система удовлетворяют определенным требованиям, имеет ряд преимуществ:</a:t>
            </a:r>
          </a:p>
          <a:p>
            <a:pPr algn="just">
              <a:defRPr/>
            </a:pPr>
            <a:endParaRPr lang="ru-RU" sz="1846" dirty="0" smtClean="0"/>
          </a:p>
          <a:p>
            <a:pPr marL="316531" indent="-316531" algn="just">
              <a:buFont typeface="Wingdings" pitchFamily="2" charset="2"/>
              <a:buChar char="§"/>
              <a:defRPr/>
            </a:pPr>
            <a:r>
              <a:rPr lang="ru-RU" sz="1846" dirty="0" smtClean="0"/>
              <a:t>обеспечивает потребителя дополнительной уверенностью;</a:t>
            </a:r>
          </a:p>
          <a:p>
            <a:pPr marL="316531" indent="-316531" algn="just">
              <a:buFont typeface="Wingdings" pitchFamily="2" charset="2"/>
              <a:buChar char="§"/>
              <a:defRPr/>
            </a:pPr>
            <a:r>
              <a:rPr lang="ru-RU" sz="1846" dirty="0" smtClean="0"/>
              <a:t>дает компании конкурентные преимущества;</a:t>
            </a:r>
          </a:p>
          <a:p>
            <a:pPr marL="316531" indent="-316531" algn="just">
              <a:buFont typeface="Wingdings" pitchFamily="2" charset="2"/>
              <a:buChar char="§"/>
              <a:defRPr/>
            </a:pPr>
            <a:r>
              <a:rPr lang="ru-RU" sz="1846" dirty="0" smtClean="0"/>
              <a:t>помогает гарантировать, что соблюдены условия безопасности для здоровья и окружающей среды.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3074"/>
          <p:cNvSpPr>
            <a:spLocks noGrp="1" noChangeArrowheads="1"/>
          </p:cNvSpPr>
          <p:nvPr>
            <p:ph type="title"/>
          </p:nvPr>
        </p:nvSpPr>
        <p:spPr>
          <a:xfrm>
            <a:off x="1253574" y="161183"/>
            <a:ext cx="7890426" cy="66528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4000" dirty="0" smtClean="0"/>
              <a:t>Основные </a:t>
            </a:r>
            <a:r>
              <a:rPr lang="ru-RU" sz="4000" dirty="0"/>
              <a:t>формы оценки соответствия</a:t>
            </a:r>
            <a:r>
              <a:rPr lang="en-AU" sz="3692" dirty="0">
                <a:latin typeface="Helvetica" pitchFamily="34" charset="0"/>
              </a:rPr>
              <a:t/>
            </a:r>
            <a:br>
              <a:rPr lang="en-AU" sz="3692" dirty="0">
                <a:latin typeface="Helvetica" pitchFamily="34" charset="0"/>
              </a:rPr>
            </a:br>
            <a:r>
              <a:rPr lang="ru-RU" sz="2492" dirty="0">
                <a:solidFill>
                  <a:srgbClr val="FF0000"/>
                </a:solidFill>
                <a:cs typeface="+mn-cs"/>
              </a:rPr>
              <a:t/>
            </a:r>
            <a:br>
              <a:rPr lang="ru-RU" sz="2492" dirty="0">
                <a:solidFill>
                  <a:srgbClr val="FF0000"/>
                </a:solidFill>
                <a:cs typeface="+mn-cs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 smtClean="0"/>
          </a:p>
        </p:txBody>
      </p:sp>
      <p:sp>
        <p:nvSpPr>
          <p:cNvPr id="384031" name="Text Box 3103"/>
          <p:cNvSpPr txBox="1">
            <a:spLocks noChangeArrowheads="1"/>
          </p:cNvSpPr>
          <p:nvPr/>
        </p:nvSpPr>
        <p:spPr bwMode="auto">
          <a:xfrm>
            <a:off x="329711" y="5379627"/>
            <a:ext cx="8448529" cy="70615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SzPct val="70000"/>
            </a:pPr>
            <a:r>
              <a:rPr lang="ru-RU" altLang="en-US" sz="1477" dirty="0">
                <a:solidFill>
                  <a:schemeClr val="tx1"/>
                </a:solidFill>
              </a:rPr>
              <a:t>Решение о применении определённого вида оценки соответствия зависит от: </a:t>
            </a:r>
            <a:br>
              <a:rPr lang="ru-RU" altLang="en-US" sz="1477" dirty="0">
                <a:solidFill>
                  <a:schemeClr val="tx1"/>
                </a:solidFill>
              </a:rPr>
            </a:br>
            <a:r>
              <a:rPr lang="ru-RU" altLang="en-US" sz="1477" dirty="0">
                <a:solidFill>
                  <a:schemeClr val="tx1"/>
                </a:solidFill>
              </a:rPr>
              <a:t>требований заказчика, уровня риска, связанного с продукцией/услугой и нормативными требованиями</a:t>
            </a:r>
            <a:r>
              <a:rPr lang="fr-CH" altLang="en-US" sz="1477" dirty="0">
                <a:solidFill>
                  <a:schemeClr val="tx1"/>
                </a:solidFill>
              </a:rPr>
              <a:t>.</a:t>
            </a:r>
            <a:endParaRPr lang="ru-RU" altLang="en-US" sz="1477" dirty="0">
              <a:solidFill>
                <a:schemeClr val="tx1"/>
              </a:solidFill>
            </a:endParaRPr>
          </a:p>
        </p:txBody>
      </p:sp>
      <p:grpSp>
        <p:nvGrpSpPr>
          <p:cNvPr id="21508" name="Group 1028"/>
          <p:cNvGrpSpPr>
            <a:grpSpLocks/>
          </p:cNvGrpSpPr>
          <p:nvPr/>
        </p:nvGrpSpPr>
        <p:grpSpPr bwMode="auto">
          <a:xfrm>
            <a:off x="547195" y="1574187"/>
            <a:ext cx="7752074" cy="3380989"/>
            <a:chOff x="112" y="1248"/>
            <a:chExt cx="5253" cy="1473"/>
          </a:xfrm>
        </p:grpSpPr>
        <p:grpSp>
          <p:nvGrpSpPr>
            <p:cNvPr id="21509" name="Group 1029"/>
            <p:cNvGrpSpPr>
              <a:grpSpLocks/>
            </p:cNvGrpSpPr>
            <p:nvPr/>
          </p:nvGrpSpPr>
          <p:grpSpPr bwMode="auto">
            <a:xfrm>
              <a:off x="112" y="1248"/>
              <a:ext cx="1904" cy="623"/>
              <a:chOff x="1066" y="2954"/>
              <a:chExt cx="1814" cy="454"/>
            </a:xfrm>
          </p:grpSpPr>
          <p:pic>
            <p:nvPicPr>
              <p:cNvPr id="21525" name="Picture 1030" descr="Image_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2954"/>
                <a:ext cx="1814" cy="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26" name="Text Box 1031"/>
              <p:cNvSpPr txBox="1">
                <a:spLocks noChangeArrowheads="1"/>
              </p:cNvSpPr>
              <p:nvPr/>
            </p:nvSpPr>
            <p:spPr bwMode="auto">
              <a:xfrm>
                <a:off x="1066" y="2954"/>
                <a:ext cx="1814" cy="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923" dirty="0" smtClean="0"/>
                  <a:t> </a:t>
                </a:r>
                <a:r>
                  <a:rPr lang="ru-RU" altLang="en-US" sz="923" dirty="0"/>
                  <a:t>Испытания</a:t>
                </a:r>
              </a:p>
              <a:p>
                <a:pPr eaLnBrk="1" hangingPunct="1"/>
                <a:endParaRPr lang="de-DE" altLang="en-US" sz="923" dirty="0"/>
              </a:p>
            </p:txBody>
          </p:sp>
        </p:grpSp>
        <p:grpSp>
          <p:nvGrpSpPr>
            <p:cNvPr id="21510" name="Group 1032"/>
            <p:cNvGrpSpPr>
              <a:grpSpLocks/>
            </p:cNvGrpSpPr>
            <p:nvPr/>
          </p:nvGrpSpPr>
          <p:grpSpPr bwMode="auto">
            <a:xfrm>
              <a:off x="960" y="1392"/>
              <a:ext cx="1904" cy="639"/>
              <a:chOff x="1066" y="2387"/>
              <a:chExt cx="1814" cy="466"/>
            </a:xfrm>
          </p:grpSpPr>
          <p:pic>
            <p:nvPicPr>
              <p:cNvPr id="21523" name="Picture 1033" descr="Image_1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2387"/>
                <a:ext cx="1814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24" name="Text Box 1034"/>
              <p:cNvSpPr txBox="1">
                <a:spLocks noChangeArrowheads="1"/>
              </p:cNvSpPr>
              <p:nvPr/>
            </p:nvSpPr>
            <p:spPr bwMode="auto">
              <a:xfrm>
                <a:off x="1066" y="2387"/>
                <a:ext cx="1814" cy="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en-US" sz="923" dirty="0" smtClean="0"/>
                  <a:t>Инспекция</a:t>
                </a:r>
                <a:endParaRPr lang="ru-RU" altLang="en-US" sz="923" dirty="0"/>
              </a:p>
              <a:p>
                <a:pPr eaLnBrk="1" hangingPunct="1"/>
                <a:endParaRPr lang="en-US" altLang="en-US" sz="923" dirty="0" smtClean="0"/>
              </a:p>
              <a:p>
                <a:pPr eaLnBrk="1" hangingPunct="1"/>
                <a:endParaRPr lang="en-GB" altLang="en-US" sz="923" dirty="0"/>
              </a:p>
            </p:txBody>
          </p:sp>
        </p:grpSp>
        <p:grpSp>
          <p:nvGrpSpPr>
            <p:cNvPr id="21511" name="Group 1035"/>
            <p:cNvGrpSpPr>
              <a:grpSpLocks/>
            </p:cNvGrpSpPr>
            <p:nvPr/>
          </p:nvGrpSpPr>
          <p:grpSpPr bwMode="auto">
            <a:xfrm>
              <a:off x="1824" y="1536"/>
              <a:ext cx="1904" cy="630"/>
              <a:chOff x="1066" y="1253"/>
              <a:chExt cx="1814" cy="459"/>
            </a:xfrm>
          </p:grpSpPr>
          <p:pic>
            <p:nvPicPr>
              <p:cNvPr id="21521" name="Picture 1036" descr="Image_5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1253"/>
                <a:ext cx="1814" cy="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22" name="Text Box 1037"/>
              <p:cNvSpPr txBox="1">
                <a:spLocks noChangeArrowheads="1"/>
              </p:cNvSpPr>
              <p:nvPr/>
            </p:nvSpPr>
            <p:spPr bwMode="auto">
              <a:xfrm>
                <a:off x="1066" y="1253"/>
                <a:ext cx="1814" cy="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923" dirty="0"/>
                  <a:t>  </a:t>
                </a:r>
                <a:r>
                  <a:rPr lang="ru-RU" altLang="en-US" sz="923" dirty="0"/>
                  <a:t>Сертификация</a:t>
                </a:r>
                <a:endParaRPr lang="en-US" altLang="en-US" sz="923" dirty="0"/>
              </a:p>
              <a:p>
                <a:pPr eaLnBrk="1" hangingPunct="1"/>
                <a:endParaRPr lang="en-GB" altLang="en-US" sz="923" dirty="0"/>
              </a:p>
            </p:txBody>
          </p:sp>
        </p:grpSp>
        <p:grpSp>
          <p:nvGrpSpPr>
            <p:cNvPr id="21512" name="Group 1038"/>
            <p:cNvGrpSpPr>
              <a:grpSpLocks/>
            </p:cNvGrpSpPr>
            <p:nvPr/>
          </p:nvGrpSpPr>
          <p:grpSpPr bwMode="auto">
            <a:xfrm>
              <a:off x="2645" y="1823"/>
              <a:ext cx="1904" cy="639"/>
              <a:chOff x="1066" y="3521"/>
              <a:chExt cx="1814" cy="466"/>
            </a:xfrm>
          </p:grpSpPr>
          <p:pic>
            <p:nvPicPr>
              <p:cNvPr id="21519" name="Picture 1039" descr="Image_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" y="3521"/>
                <a:ext cx="1814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20" name="Text Box 1040"/>
              <p:cNvSpPr txBox="1">
                <a:spLocks noChangeArrowheads="1"/>
              </p:cNvSpPr>
              <p:nvPr/>
            </p:nvSpPr>
            <p:spPr bwMode="auto">
              <a:xfrm>
                <a:off x="1066" y="3521"/>
                <a:ext cx="1814" cy="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en-US" sz="923" dirty="0"/>
                  <a:t>Контроль</a:t>
                </a:r>
              </a:p>
              <a:p>
                <a:pPr eaLnBrk="1" hangingPunct="1"/>
                <a:endParaRPr lang="en-GB" altLang="en-US" sz="923" dirty="0"/>
              </a:p>
            </p:txBody>
          </p:sp>
        </p:grpSp>
        <p:grpSp>
          <p:nvGrpSpPr>
            <p:cNvPr id="21513" name="Group 1041"/>
            <p:cNvGrpSpPr>
              <a:grpSpLocks/>
            </p:cNvGrpSpPr>
            <p:nvPr/>
          </p:nvGrpSpPr>
          <p:grpSpPr bwMode="auto">
            <a:xfrm>
              <a:off x="3461" y="2082"/>
              <a:ext cx="1904" cy="639"/>
              <a:chOff x="3744" y="2688"/>
              <a:chExt cx="1904" cy="639"/>
            </a:xfrm>
          </p:grpSpPr>
          <p:pic>
            <p:nvPicPr>
              <p:cNvPr id="21517" name="Picture 1042" descr="Image_1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4" y="2688"/>
                <a:ext cx="1904" cy="6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8" name="Text Box 1043"/>
              <p:cNvSpPr txBox="1">
                <a:spLocks noChangeArrowheads="1"/>
              </p:cNvSpPr>
              <p:nvPr/>
            </p:nvSpPr>
            <p:spPr bwMode="auto">
              <a:xfrm>
                <a:off x="3840" y="2736"/>
                <a:ext cx="1499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ru-RU" altLang="en-US" sz="923" dirty="0"/>
                  <a:t>Аудит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2971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4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3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3204" y="256307"/>
            <a:ext cx="6918980" cy="611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200" dirty="0" smtClean="0"/>
              <a:t>Методы </a:t>
            </a:r>
            <a:r>
              <a:rPr lang="ru-RU" sz="3200" dirty="0"/>
              <a:t>оценки соответствия</a:t>
            </a:r>
            <a:r>
              <a:rPr lang="ru-RU" altLang="en-US" sz="2954" dirty="0">
                <a:latin typeface="Helvetica" pitchFamily="34" charset="0"/>
              </a:rPr>
              <a:t/>
            </a:r>
            <a:br>
              <a:rPr lang="ru-RU" altLang="en-US" sz="2954" dirty="0">
                <a:latin typeface="Helvetica" pitchFamily="34" charset="0"/>
              </a:rPr>
            </a:br>
            <a:endParaRPr lang="en-US" altLang="en-US" sz="2954" dirty="0">
              <a:latin typeface="Helvetica" pitchFamily="34" charset="0"/>
            </a:endParaRP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421955" y="1164811"/>
            <a:ext cx="8704385" cy="4988169"/>
            <a:chOff x="516" y="572"/>
            <a:chExt cx="5940" cy="3404"/>
          </a:xfrm>
        </p:grpSpPr>
        <p:sp>
          <p:nvSpPr>
            <p:cNvPr id="20485" name="Text Box 4"/>
            <p:cNvSpPr txBox="1">
              <a:spLocks noChangeArrowheads="1"/>
            </p:cNvSpPr>
            <p:nvPr/>
          </p:nvSpPr>
          <p:spPr bwMode="auto">
            <a:xfrm>
              <a:off x="3836" y="2997"/>
              <a:ext cx="2620" cy="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b="1"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b="1"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b="1"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b="1"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GB" altLang="en-US">
                  <a:solidFill>
                    <a:schemeClr val="tx1"/>
                  </a:solidFill>
                </a:rPr>
                <a:t>C</a:t>
              </a:r>
              <a:r>
                <a:rPr lang="ru-RU" altLang="en-US">
                  <a:solidFill>
                    <a:schemeClr val="tx1"/>
                  </a:solidFill>
                </a:rPr>
                <a:t>ертификация</a:t>
              </a:r>
              <a:r>
                <a:rPr lang="en-GB" altLang="en-US">
                  <a:solidFill>
                    <a:schemeClr val="tx1"/>
                  </a:solidFill>
                </a:rPr>
                <a:t> (3 </a:t>
              </a:r>
              <a:r>
                <a:rPr lang="ru-RU" altLang="en-US" sz="2215">
                  <a:solidFill>
                    <a:schemeClr val="tx1"/>
                  </a:solidFill>
                  <a:latin typeface="Times New Roman" pitchFamily="18" charset="0"/>
                </a:rPr>
                <a:t>-ей</a:t>
              </a:r>
              <a:r>
                <a:rPr lang="en-GB" altLang="en-US" sz="2215">
                  <a:solidFill>
                    <a:schemeClr val="tx1"/>
                  </a:solidFill>
                  <a:latin typeface="Times New Roman" pitchFamily="18" charset="0"/>
                </a:rPr>
                <a:t> </a:t>
              </a:r>
              <a:r>
                <a:rPr lang="ru-RU" altLang="en-US" sz="2215">
                  <a:solidFill>
                    <a:schemeClr val="tx1"/>
                  </a:solidFill>
                  <a:latin typeface="Times New Roman" pitchFamily="18" charset="0"/>
                </a:rPr>
                <a:t>стороны</a:t>
              </a:r>
              <a:r>
                <a:rPr lang="en-GB" altLang="en-US">
                  <a:solidFill>
                    <a:schemeClr val="tx1"/>
                  </a:solidFill>
                </a:rPr>
                <a:t>)</a:t>
              </a:r>
            </a:p>
          </p:txBody>
        </p:sp>
        <p:grpSp>
          <p:nvGrpSpPr>
            <p:cNvPr id="20486" name="Group 5"/>
            <p:cNvGrpSpPr>
              <a:grpSpLocks/>
            </p:cNvGrpSpPr>
            <p:nvPr/>
          </p:nvGrpSpPr>
          <p:grpSpPr bwMode="auto">
            <a:xfrm>
              <a:off x="516" y="572"/>
              <a:ext cx="5825" cy="3404"/>
              <a:chOff x="516" y="572"/>
              <a:chExt cx="5825" cy="3404"/>
            </a:xfrm>
          </p:grpSpPr>
          <p:sp>
            <p:nvSpPr>
              <p:cNvPr id="20487" name="Text Box 6"/>
              <p:cNvSpPr txBox="1">
                <a:spLocks noChangeArrowheads="1"/>
              </p:cNvSpPr>
              <p:nvPr/>
            </p:nvSpPr>
            <p:spPr bwMode="auto">
              <a:xfrm>
                <a:off x="3846" y="2171"/>
                <a:ext cx="2178" cy="2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bg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b="1">
                    <a:solidFill>
                      <a:schemeClr val="bg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ru-RU" altLang="en-US">
                    <a:solidFill>
                      <a:schemeClr val="tx1"/>
                    </a:solidFill>
                  </a:rPr>
                  <a:t>Контракт</a:t>
                </a:r>
                <a:r>
                  <a:rPr lang="en-GB" altLang="en-US">
                    <a:solidFill>
                      <a:schemeClr val="tx1"/>
                    </a:solidFill>
                  </a:rPr>
                  <a:t> (2 </a:t>
                </a:r>
                <a:r>
                  <a:rPr lang="ru-RU" altLang="en-US" sz="2215">
                    <a:solidFill>
                      <a:schemeClr val="tx1"/>
                    </a:solidFill>
                    <a:latin typeface="Times New Roman" pitchFamily="18" charset="0"/>
                  </a:rPr>
                  <a:t>-ой</a:t>
                </a:r>
                <a:r>
                  <a:rPr lang="en-GB" altLang="en-US" sz="2215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ru-RU" altLang="en-US" sz="2215">
                    <a:solidFill>
                      <a:schemeClr val="tx1"/>
                    </a:solidFill>
                    <a:latin typeface="Times New Roman" pitchFamily="18" charset="0"/>
                  </a:rPr>
                  <a:t>стороны</a:t>
                </a:r>
                <a:r>
                  <a:rPr lang="en-GB" altLang="en-US">
                    <a:solidFill>
                      <a:schemeClr val="tx1"/>
                    </a:solidFill>
                  </a:rPr>
                  <a:t>)</a:t>
                </a:r>
              </a:p>
            </p:txBody>
          </p:sp>
          <p:grpSp>
            <p:nvGrpSpPr>
              <p:cNvPr id="20488" name="Group 7"/>
              <p:cNvGrpSpPr>
                <a:grpSpLocks/>
              </p:cNvGrpSpPr>
              <p:nvPr/>
            </p:nvGrpSpPr>
            <p:grpSpPr bwMode="auto">
              <a:xfrm>
                <a:off x="516" y="572"/>
                <a:ext cx="5825" cy="3404"/>
                <a:chOff x="516" y="572"/>
                <a:chExt cx="5825" cy="3404"/>
              </a:xfrm>
            </p:grpSpPr>
            <p:sp>
              <p:nvSpPr>
                <p:cNvPr id="2048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791" y="1267"/>
                  <a:ext cx="2274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b="1">
                      <a:solidFill>
                        <a:schemeClr val="bg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ru-RU" altLang="en-US">
                      <a:solidFill>
                        <a:schemeClr val="tx1"/>
                      </a:solidFill>
                    </a:rPr>
                    <a:t>Декларация</a:t>
                  </a:r>
                  <a:r>
                    <a:rPr lang="en-GB" altLang="en-US">
                      <a:solidFill>
                        <a:schemeClr val="tx1"/>
                      </a:solidFill>
                    </a:rPr>
                    <a:t> (1</a:t>
                  </a:r>
                  <a:r>
                    <a:rPr lang="ru-RU" altLang="en-US">
                      <a:solidFill>
                        <a:schemeClr val="tx1"/>
                      </a:solidFill>
                    </a:rPr>
                    <a:t>-ой</a:t>
                  </a:r>
                  <a:r>
                    <a:rPr lang="en-GB" altLang="en-US">
                      <a:solidFill>
                        <a:schemeClr val="tx1"/>
                      </a:solidFill>
                    </a:rPr>
                    <a:t> </a:t>
                  </a:r>
                  <a:r>
                    <a:rPr lang="ru-RU" altLang="en-US">
                      <a:solidFill>
                        <a:schemeClr val="tx1"/>
                      </a:solidFill>
                    </a:rPr>
                    <a:t>стороны</a:t>
                  </a:r>
                  <a:r>
                    <a:rPr lang="en-GB" altLang="en-US">
                      <a:solidFill>
                        <a:schemeClr val="tx1"/>
                      </a:solidFill>
                    </a:rPr>
                    <a:t>)</a:t>
                  </a:r>
                </a:p>
              </p:txBody>
            </p:sp>
            <p:grpSp>
              <p:nvGrpSpPr>
                <p:cNvPr id="20490" name="Group 9"/>
                <p:cNvGrpSpPr>
                  <a:grpSpLocks/>
                </p:cNvGrpSpPr>
                <p:nvPr/>
              </p:nvGrpSpPr>
              <p:grpSpPr bwMode="auto">
                <a:xfrm>
                  <a:off x="516" y="572"/>
                  <a:ext cx="5825" cy="3404"/>
                  <a:chOff x="516" y="572"/>
                  <a:chExt cx="5825" cy="3404"/>
                </a:xfrm>
              </p:grpSpPr>
              <p:pic>
                <p:nvPicPr>
                  <p:cNvPr id="20491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60" y="1151"/>
                    <a:ext cx="624" cy="5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0492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58" y="2221"/>
                    <a:ext cx="728" cy="6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0493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04" y="1155"/>
                    <a:ext cx="624" cy="56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0494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9" y="836"/>
                    <a:ext cx="703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ru-RU" altLang="en-US" u="sng" dirty="0" smtClean="0">
                        <a:solidFill>
                          <a:srgbClr val="FF3300"/>
                        </a:solidFill>
                      </a:rPr>
                      <a:t>Объект</a:t>
                    </a:r>
                    <a:endParaRPr lang="en-GB" altLang="en-US" u="sng" dirty="0">
                      <a:solidFill>
                        <a:srgbClr val="FF3300"/>
                      </a:solidFill>
                    </a:endParaRPr>
                  </a:p>
                </p:txBody>
              </p:sp>
              <p:pic>
                <p:nvPicPr>
                  <p:cNvPr id="20495" name="Picture 14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92" y="1412"/>
                    <a:ext cx="526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0497" name="Picture 16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12" y="2067"/>
                    <a:ext cx="720" cy="60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0498" name="Picture 17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60" y="2895"/>
                    <a:ext cx="578" cy="65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0499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92" y="2328"/>
                    <a:ext cx="4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00" name="Line 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1" y="1388"/>
                    <a:ext cx="4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pic>
                <p:nvPicPr>
                  <p:cNvPr id="20501" name="Picture 20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92" y="2328"/>
                    <a:ext cx="526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0502" name="Picture 21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44" y="3288"/>
                    <a:ext cx="526" cy="48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0503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1" y="2341"/>
                    <a:ext cx="4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04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1" y="3157"/>
                    <a:ext cx="480" cy="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05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92" y="1718"/>
                    <a:ext cx="480" cy="523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06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92" y="889"/>
                    <a:ext cx="1018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ru-RU" altLang="en-US" u="sng">
                        <a:solidFill>
                          <a:srgbClr val="FF3300"/>
                        </a:solidFill>
                      </a:rPr>
                      <a:t>Аттестация</a:t>
                    </a:r>
                    <a:endParaRPr lang="en-GB" altLang="en-US" u="sng">
                      <a:solidFill>
                        <a:srgbClr val="FF3300"/>
                      </a:solidFill>
                    </a:endParaRPr>
                  </a:p>
                </p:txBody>
              </p:sp>
              <p:sp>
                <p:nvSpPr>
                  <p:cNvPr id="20507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5" y="1697"/>
                    <a:ext cx="296" cy="41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GB" altLang="en-US" sz="3323" b="0" dirty="0">
                        <a:solidFill>
                          <a:schemeClr val="tx1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20508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6" y="1998"/>
                    <a:ext cx="1059" cy="38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ru-RU" altLang="en-US" u="sng" dirty="0">
                        <a:solidFill>
                          <a:srgbClr val="FF3300"/>
                        </a:solidFill>
                      </a:rPr>
                      <a:t>Требования</a:t>
                    </a:r>
                    <a:endParaRPr lang="en-GB" altLang="en-US" u="sng" dirty="0">
                      <a:solidFill>
                        <a:srgbClr val="FF3300"/>
                      </a:solidFill>
                    </a:endParaRPr>
                  </a:p>
                  <a:p>
                    <a:pPr eaLnBrk="1" hangingPunct="1">
                      <a:spcBef>
                        <a:spcPct val="0"/>
                      </a:spcBef>
                    </a:pPr>
                    <a:endParaRPr lang="en-GB" altLang="en-US" sz="1292" u="sng" dirty="0">
                      <a:solidFill>
                        <a:srgbClr val="0033CC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0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492" y="2416"/>
                    <a:ext cx="432" cy="523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0" name="Line 2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246" y="3747"/>
                    <a:ext cx="2132" cy="0"/>
                  </a:xfrm>
                  <a:prstGeom prst="line">
                    <a:avLst/>
                  </a:prstGeom>
                  <a:noFill/>
                  <a:ln w="762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1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44" y="3516"/>
                    <a:ext cx="1452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GB" altLang="en-US" dirty="0">
                        <a:solidFill>
                          <a:srgbClr val="FF3300"/>
                        </a:solidFill>
                      </a:rPr>
                      <a:t>A</a:t>
                    </a:r>
                    <a:r>
                      <a:rPr lang="ru-RU" altLang="en-US" dirty="0" err="1">
                        <a:solidFill>
                          <a:srgbClr val="FF3300"/>
                        </a:solidFill>
                      </a:rPr>
                      <a:t>ккредитация</a:t>
                    </a:r>
                    <a:endParaRPr lang="en-GB" altLang="en-US" dirty="0">
                      <a:solidFill>
                        <a:srgbClr val="FF3300"/>
                      </a:solidFill>
                    </a:endParaRPr>
                  </a:p>
                </p:txBody>
              </p:sp>
              <p:sp>
                <p:nvSpPr>
                  <p:cNvPr id="20512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80" y="3724"/>
                    <a:ext cx="2161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ru-RU" altLang="en-US" sz="1477" dirty="0">
                        <a:solidFill>
                          <a:srgbClr val="FF3300"/>
                        </a:solidFill>
                      </a:rPr>
                      <a:t>Э</a:t>
                    </a:r>
                    <a:r>
                      <a:rPr lang="en-GB" altLang="en-US" sz="1477" dirty="0" err="1">
                        <a:solidFill>
                          <a:srgbClr val="FF3300"/>
                        </a:solidFill>
                      </a:rPr>
                      <a:t>кспертная</a:t>
                    </a:r>
                    <a:r>
                      <a:rPr lang="en-GB" altLang="en-US" sz="1477" dirty="0">
                        <a:solidFill>
                          <a:srgbClr val="FF3300"/>
                        </a:solidFill>
                      </a:rPr>
                      <a:t>/</a:t>
                    </a:r>
                    <a:r>
                      <a:rPr lang="ru-RU" altLang="en-US" sz="1477" dirty="0">
                        <a:solidFill>
                          <a:srgbClr val="FF3300"/>
                        </a:solidFill>
                      </a:rPr>
                      <a:t>паритетная</a:t>
                    </a:r>
                    <a:r>
                      <a:rPr lang="en-GB" altLang="en-US" sz="1477" dirty="0">
                        <a:solidFill>
                          <a:srgbClr val="FF3300"/>
                        </a:solidFill>
                      </a:rPr>
                      <a:t> </a:t>
                    </a:r>
                    <a:r>
                      <a:rPr lang="en-GB" altLang="en-US" sz="1477" dirty="0" err="1">
                        <a:solidFill>
                          <a:srgbClr val="FF3300"/>
                        </a:solidFill>
                      </a:rPr>
                      <a:t>оценка</a:t>
                    </a:r>
                    <a:r>
                      <a:rPr lang="en-GB" altLang="en-US" dirty="0">
                        <a:solidFill>
                          <a:srgbClr val="FF3300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20513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0" y="572"/>
                    <a:ext cx="5116" cy="2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50000"/>
                      </a:spcBef>
                      <a:spcAft>
                        <a:spcPct val="0"/>
                      </a:spcAft>
                      <a:defRPr b="1">
                        <a:solidFill>
                          <a:schemeClr val="bg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/>
                    <a:endParaRPr lang="en-IE" altLang="en-US" sz="1846" u="sng">
                      <a:solidFill>
                        <a:srgbClr val="0033CC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514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704" y="889"/>
                    <a:ext cx="0" cy="2994"/>
                  </a:xfrm>
                  <a:prstGeom prst="line">
                    <a:avLst/>
                  </a:prstGeom>
                  <a:noFill/>
                  <a:ln w="76200">
                    <a:solidFill>
                      <a:srgbClr val="FF0000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5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700" y="889"/>
                    <a:ext cx="0" cy="2994"/>
                  </a:xfrm>
                  <a:prstGeom prst="line">
                    <a:avLst/>
                  </a:prstGeom>
                  <a:noFill/>
                  <a:ln w="76200">
                    <a:solidFill>
                      <a:srgbClr val="FF0000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79907" name="Text Box 35"/>
          <p:cNvSpPr txBox="1">
            <a:spLocks noChangeArrowheads="1"/>
          </p:cNvSpPr>
          <p:nvPr/>
        </p:nvSpPr>
        <p:spPr bwMode="auto">
          <a:xfrm>
            <a:off x="1846385" y="1169377"/>
            <a:ext cx="3846246" cy="43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2215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Процесс </a:t>
            </a:r>
            <a:r>
              <a:rPr lang="ru-RU" sz="2215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</a:t>
            </a:r>
            <a:r>
              <a:rPr lang="en-AU" sz="2215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ценк</a:t>
            </a:r>
            <a:r>
              <a:rPr lang="ru-RU" sz="2215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</a:t>
            </a:r>
            <a:r>
              <a:rPr lang="en-AU" sz="2215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AU" sz="2215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соответствия</a:t>
            </a:r>
            <a:r>
              <a:rPr lang="ru-RU" sz="2215" dirty="0">
                <a:latin typeface="Times New Roman" pitchFamily="18" charset="0"/>
              </a:rPr>
              <a:t> </a:t>
            </a:r>
            <a:endParaRPr lang="en-GB" sz="2215" dirty="0">
              <a:latin typeface="Times New Roman" pitchFamily="18" charset="0"/>
            </a:endParaRPr>
          </a:p>
        </p:txBody>
      </p:sp>
      <p:pic>
        <p:nvPicPr>
          <p:cNvPr id="37" name="Picture 2" descr="C:\Users\koroleva\AppData\Local\Microsoft\Windows\Temporary Internet Files\Content.IE5\WIFCG114\MP900439244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10" y="5327233"/>
            <a:ext cx="1624013" cy="108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847233" y="4875165"/>
            <a:ext cx="433754" cy="60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3323" b="0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660813" y="4603964"/>
            <a:ext cx="724878" cy="568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en-US" u="sng" dirty="0" smtClean="0">
                <a:solidFill>
                  <a:srgbClr val="FF3300"/>
                </a:solidFill>
              </a:rPr>
              <a:t>Риск</a:t>
            </a:r>
            <a:endParaRPr lang="en-GB" altLang="en-US" u="sng" dirty="0" smtClean="0">
              <a:solidFill>
                <a:srgbClr val="FF33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GB" altLang="en-US" sz="1292" u="sng" dirty="0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422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8683" y="1670613"/>
            <a:ext cx="5470904" cy="4679950"/>
          </a:xfrm>
        </p:spPr>
        <p:txBody>
          <a:bodyPr/>
          <a:lstStyle/>
          <a:p>
            <a:pPr marL="0" indent="0">
              <a:lnSpc>
                <a:spcPct val="85000"/>
              </a:lnSpc>
              <a:spcAft>
                <a:spcPct val="5000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Непризнание </a:t>
            </a:r>
            <a:r>
              <a:rPr lang="ru-RU" sz="2200" dirty="0" smtClean="0">
                <a:solidFill>
                  <a:srgbClr val="09346A"/>
                </a:solidFill>
              </a:rPr>
              <a:t>протоколов </a:t>
            </a:r>
            <a:r>
              <a:rPr lang="ru-RU" sz="2200" dirty="0">
                <a:solidFill>
                  <a:srgbClr val="09346A"/>
                </a:solidFill>
              </a:rPr>
              <a:t>испытаний и </a:t>
            </a:r>
            <a:r>
              <a:rPr lang="ru-RU" sz="2200" dirty="0" smtClean="0">
                <a:solidFill>
                  <a:srgbClr val="09346A"/>
                </a:solidFill>
              </a:rPr>
              <a:t>сертификатов</a:t>
            </a:r>
            <a:r>
              <a:rPr lang="en-US" sz="2200" dirty="0" smtClean="0">
                <a:solidFill>
                  <a:srgbClr val="09346A"/>
                </a:solidFill>
              </a:rPr>
              <a:t> </a:t>
            </a:r>
            <a:r>
              <a:rPr lang="ru-RU" sz="2200" dirty="0" smtClean="0">
                <a:solidFill>
                  <a:srgbClr val="09346A"/>
                </a:solidFill>
              </a:rPr>
              <a:t>является </a:t>
            </a:r>
            <a:r>
              <a:rPr lang="ru-RU" sz="2200" dirty="0">
                <a:solidFill>
                  <a:srgbClr val="09346A"/>
                </a:solidFill>
              </a:rPr>
              <a:t>одним из самых больших препятствий в торговле.</a:t>
            </a:r>
            <a:endParaRPr lang="en-US" sz="2200" dirty="0">
              <a:solidFill>
                <a:srgbClr val="09346A"/>
              </a:solidFill>
            </a:endParaRPr>
          </a:p>
          <a:p>
            <a:pPr marL="0" indent="0">
              <a:lnSpc>
                <a:spcPct val="85000"/>
              </a:lnSpc>
              <a:spcAft>
                <a:spcPct val="50000"/>
              </a:spcAft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Взаимно</a:t>
            </a:r>
            <a:r>
              <a:rPr lang="ru-RU" sz="2200" b="1" dirty="0">
                <a:solidFill>
                  <a:srgbClr val="FF0000"/>
                </a:solidFill>
              </a:rPr>
              <a:t>е</a:t>
            </a:r>
            <a:r>
              <a:rPr lang="ru-RU" sz="2200" b="1" dirty="0" smtClean="0">
                <a:solidFill>
                  <a:srgbClr val="FF0000"/>
                </a:solidFill>
              </a:rPr>
              <a:t> признани</a:t>
            </a:r>
            <a:r>
              <a:rPr lang="ru-RU" sz="2200" b="1" dirty="0">
                <a:solidFill>
                  <a:srgbClr val="FF0000"/>
                </a:solidFill>
              </a:rPr>
              <a:t>е </a:t>
            </a:r>
            <a:r>
              <a:rPr lang="ru-RU" sz="2200" dirty="0">
                <a:solidFill>
                  <a:srgbClr val="09346A"/>
                </a:solidFill>
              </a:rPr>
              <a:t>национальных и региональных систем </a:t>
            </a:r>
            <a:r>
              <a:rPr lang="ru-RU" sz="2200" dirty="0" smtClean="0">
                <a:solidFill>
                  <a:srgbClr val="09346A"/>
                </a:solidFill>
              </a:rPr>
              <a:t>сертификации </a:t>
            </a:r>
            <a:r>
              <a:rPr lang="ru-RU" sz="2200" dirty="0">
                <a:solidFill>
                  <a:srgbClr val="09346A"/>
                </a:solidFill>
              </a:rPr>
              <a:t>должно быть</a:t>
            </a:r>
            <a:r>
              <a:rPr lang="en-US" sz="2200" dirty="0">
                <a:solidFill>
                  <a:srgbClr val="09346A"/>
                </a:solidFill>
              </a:rPr>
              <a:t> </a:t>
            </a:r>
            <a:r>
              <a:rPr lang="ru-RU" sz="2200" dirty="0">
                <a:solidFill>
                  <a:srgbClr val="09346A"/>
                </a:solidFill>
              </a:rPr>
              <a:t>основано на доверии и передовых </a:t>
            </a:r>
            <a:r>
              <a:rPr lang="ru-RU" sz="2200" dirty="0" smtClean="0">
                <a:solidFill>
                  <a:srgbClr val="09346A"/>
                </a:solidFill>
              </a:rPr>
              <a:t>практиках.</a:t>
            </a:r>
            <a:endParaRPr lang="en-US" sz="2200" dirty="0" smtClean="0">
              <a:solidFill>
                <a:srgbClr val="09346A"/>
              </a:solidFill>
            </a:endParaRPr>
          </a:p>
          <a:p>
            <a:pPr marL="0" indent="0">
              <a:lnSpc>
                <a:spcPct val="85000"/>
              </a:lnSpc>
              <a:spcAft>
                <a:spcPct val="50000"/>
              </a:spcAft>
              <a:buNone/>
            </a:pPr>
            <a:endParaRPr lang="en-US" sz="2200" b="1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85000"/>
              </a:lnSpc>
              <a:spcAft>
                <a:spcPct val="5000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	</a:t>
            </a:r>
            <a:r>
              <a:rPr lang="ru-RU" sz="2200" b="1" dirty="0" smtClean="0">
                <a:solidFill>
                  <a:srgbClr val="FF0000"/>
                </a:solidFill>
              </a:rPr>
              <a:t>Путь вперёд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09346A"/>
                </a:solidFill>
              </a:rPr>
              <a:t>- </a:t>
            </a:r>
            <a:r>
              <a:rPr lang="ru-RU" sz="2200" dirty="0">
                <a:solidFill>
                  <a:srgbClr val="09346A"/>
                </a:solidFill>
              </a:rPr>
              <a:t>единый </a:t>
            </a:r>
            <a:r>
              <a:rPr lang="en-US" sz="2200" dirty="0" smtClean="0">
                <a:solidFill>
                  <a:srgbClr val="09346A"/>
                </a:solidFill>
              </a:rPr>
              <a:t>	</a:t>
            </a:r>
            <a:r>
              <a:rPr lang="ru-RU" sz="2200" dirty="0" smtClean="0">
                <a:solidFill>
                  <a:srgbClr val="09346A"/>
                </a:solidFill>
              </a:rPr>
              <a:t>подход к </a:t>
            </a:r>
            <a:r>
              <a:rPr lang="ru-RU" sz="2200" dirty="0">
                <a:solidFill>
                  <a:srgbClr val="09346A"/>
                </a:solidFill>
              </a:rPr>
              <a:t>деятельности по оценке </a:t>
            </a:r>
            <a:r>
              <a:rPr lang="en-US" sz="2200" dirty="0" smtClean="0">
                <a:solidFill>
                  <a:srgbClr val="09346A"/>
                </a:solidFill>
              </a:rPr>
              <a:t>	</a:t>
            </a:r>
            <a:r>
              <a:rPr lang="ru-RU" sz="2200" dirty="0" smtClean="0">
                <a:solidFill>
                  <a:srgbClr val="09346A"/>
                </a:solidFill>
              </a:rPr>
              <a:t>соответствия </a:t>
            </a:r>
            <a:r>
              <a:rPr lang="en-US" sz="2200" dirty="0" smtClean="0">
                <a:solidFill>
                  <a:srgbClr val="09346A"/>
                </a:solidFill>
              </a:rPr>
              <a:t>!</a:t>
            </a:r>
          </a:p>
          <a:p>
            <a:pPr marL="0" indent="0">
              <a:lnSpc>
                <a:spcPct val="85000"/>
              </a:lnSpc>
              <a:spcAft>
                <a:spcPct val="50000"/>
              </a:spcAft>
              <a:buClr>
                <a:srgbClr val="FF0000"/>
              </a:buClr>
              <a:buNone/>
            </a:pPr>
            <a:endParaRPr lang="en-US" sz="2400" dirty="0" smtClean="0">
              <a:solidFill>
                <a:srgbClr val="09346A"/>
              </a:solidFill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1209669" y="0"/>
            <a:ext cx="7547655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ru-RU" b="1" dirty="0">
                <a:solidFill>
                  <a:srgbClr val="09346A"/>
                </a:solidFill>
                <a:latin typeface="Helvetica"/>
              </a:rPr>
              <a:t>ИСО и оценка соответствия</a:t>
            </a:r>
            <a:endParaRPr lang="en-US" b="1" dirty="0">
              <a:solidFill>
                <a:srgbClr val="09346A"/>
              </a:solidFill>
              <a:latin typeface="Helvetica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560237" y="4902819"/>
            <a:ext cx="535021" cy="3189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19431945"/>
              </p:ext>
            </p:extLst>
          </p:nvPr>
        </p:nvGraphicFramePr>
        <p:xfrm>
          <a:off x="5299350" y="2120630"/>
          <a:ext cx="4011038" cy="326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757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79920939"/>
              </p:ext>
            </p:extLst>
          </p:nvPr>
        </p:nvGraphicFramePr>
        <p:xfrm>
          <a:off x="490134" y="1572273"/>
          <a:ext cx="7980766" cy="469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1333499" y="287367"/>
            <a:ext cx="7629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9346A"/>
                </a:solidFill>
                <a:latin typeface="Helvetica"/>
                <a:cs typeface="+mj-cs"/>
              </a:rPr>
              <a:t>Что такое </a:t>
            </a:r>
            <a:r>
              <a:rPr lang="ru-RU" sz="3600" b="1" dirty="0" smtClean="0">
                <a:solidFill>
                  <a:srgbClr val="09346A"/>
                </a:solidFill>
                <a:latin typeface="Helvetica"/>
                <a:cs typeface="+mj-cs"/>
              </a:rPr>
              <a:t>КАСКО</a:t>
            </a:r>
            <a:r>
              <a:rPr lang="en-US" sz="3600" b="1" dirty="0" smtClean="0">
                <a:solidFill>
                  <a:srgbClr val="09346A"/>
                </a:solidFill>
                <a:latin typeface="Helvetica"/>
                <a:cs typeface="+mj-cs"/>
              </a:rPr>
              <a:t> ?</a:t>
            </a:r>
            <a:endParaRPr lang="en-US" sz="3600" b="1" dirty="0">
              <a:solidFill>
                <a:srgbClr val="09346A"/>
              </a:solidFill>
              <a:latin typeface="Helvetic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028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5697" y="185738"/>
            <a:ext cx="682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Членство КАСКО на май </a:t>
            </a:r>
            <a:r>
              <a:rPr lang="ru-RU" dirty="0" smtClean="0"/>
              <a:t>2015</a:t>
            </a:r>
            <a:endParaRPr lang="en-US" dirty="0" smtClean="0"/>
          </a:p>
          <a:p>
            <a:r>
              <a:rPr lang="ru-RU" dirty="0" smtClean="0"/>
              <a:t>Страны-участницы</a:t>
            </a:r>
            <a:r>
              <a:rPr lang="en-US" dirty="0" smtClean="0"/>
              <a:t> 88 /</a:t>
            </a:r>
            <a:r>
              <a:rPr lang="ru-RU" b="1" dirty="0" smtClean="0"/>
              <a:t>члены МГС</a:t>
            </a:r>
            <a:r>
              <a:rPr lang="en-US" b="1" dirty="0" smtClean="0"/>
              <a:t> 5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</a:p>
          <a:p>
            <a:r>
              <a:rPr lang="ru-RU" dirty="0" smtClean="0"/>
              <a:t>Страны-наблюдатели</a:t>
            </a:r>
            <a:r>
              <a:rPr lang="en-US" dirty="0" smtClean="0"/>
              <a:t> 40/</a:t>
            </a:r>
            <a:r>
              <a:rPr lang="ru-RU" b="1" dirty="0"/>
              <a:t>члены </a:t>
            </a:r>
            <a:r>
              <a:rPr lang="ru-RU" b="1" dirty="0" smtClean="0"/>
              <a:t>МГС</a:t>
            </a:r>
            <a:r>
              <a:rPr lang="en-US" b="1" dirty="0" smtClean="0"/>
              <a:t> 3 </a:t>
            </a:r>
            <a:r>
              <a:rPr lang="en-US" dirty="0" smtClean="0"/>
              <a:t>=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Orange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42" y="1476462"/>
            <a:ext cx="8517764" cy="477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8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1258389" y="25083"/>
            <a:ext cx="7039708" cy="10726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altLang="en-US" sz="3323" dirty="0" smtClean="0">
                <a:solidFill>
                  <a:srgbClr val="09346A"/>
                </a:solidFill>
                <a:latin typeface="Helvetica" pitchFamily="34" charset="0"/>
                <a:cs typeface="Helvetica" pitchFamily="34" charset="0"/>
              </a:rPr>
              <a:t>Как </a:t>
            </a:r>
            <a:r>
              <a:rPr lang="ru-RU" altLang="en-US" sz="3323" dirty="0">
                <a:solidFill>
                  <a:srgbClr val="09346A"/>
                </a:solidFill>
                <a:latin typeface="Helvetica" pitchFamily="34" charset="0"/>
                <a:cs typeface="Helvetica" pitchFamily="34" charset="0"/>
              </a:rPr>
              <a:t>КАСКО организован?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711" t="8" r="3641" b="2"/>
          <a:stretch/>
        </p:blipFill>
        <p:spPr>
          <a:xfrm>
            <a:off x="977900" y="687976"/>
            <a:ext cx="7517052" cy="6084183"/>
          </a:xfr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5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794750" y="6578600"/>
            <a:ext cx="328613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152400"/>
            <a:ext cx="6553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Инструментарий </a:t>
            </a:r>
            <a:r>
              <a:rPr lang="ru-RU" sz="3600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КАСКО</a:t>
            </a:r>
            <a:endParaRPr lang="ru-RU" sz="3600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197056" y="3276600"/>
            <a:ext cx="762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Gloucester MT Extra Condensed" panose="02030808020601010101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858000" y="5562600"/>
            <a:ext cx="990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Gloucester MT Extra Condensed" panose="02030808020601010101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862" y="6240775"/>
            <a:ext cx="6636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Полный список стандартов доступен </a:t>
            </a:r>
            <a:r>
              <a:rPr lang="ru-RU" sz="1400" dirty="0" smtClean="0">
                <a:hlinkClick r:id="rId3"/>
              </a:rPr>
              <a:t>здесь</a:t>
            </a:r>
            <a:endParaRPr lang="en-US" sz="1400" dirty="0"/>
          </a:p>
        </p:txBody>
      </p:sp>
      <p:grpSp>
        <p:nvGrpSpPr>
          <p:cNvPr id="14337" name="Group 14336"/>
          <p:cNvGrpSpPr/>
          <p:nvPr/>
        </p:nvGrpSpPr>
        <p:grpSpPr>
          <a:xfrm>
            <a:off x="536584" y="1437214"/>
            <a:ext cx="8041472" cy="4542587"/>
            <a:chOff x="238462" y="1066800"/>
            <a:chExt cx="8556288" cy="5179202"/>
          </a:xfrm>
        </p:grpSpPr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971217" y="1703415"/>
              <a:ext cx="0" cy="733342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ru-RU"/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395536" y="1066800"/>
              <a:ext cx="8399214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altLang="ja-JP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Словарь и общие принципы</a:t>
              </a:r>
              <a:r>
                <a:rPr lang="en-AU" altLang="ja-JP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– </a:t>
              </a:r>
              <a:r>
                <a: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17000</a:t>
              </a: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6797801" y="1592420"/>
              <a:ext cx="1048062" cy="465358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b="1" dirty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b="1" dirty="0" smtClean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b="1" dirty="0" smtClean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</a:t>
              </a:r>
              <a:r>
                <a:rPr lang="en-AU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ценк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с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оответст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ви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постав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щико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в, </a:t>
              </a:r>
              <a:r>
                <a:rPr lang="ru-RU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самодек-ларирова-ние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17050-1</a:t>
              </a: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17050-2 </a:t>
              </a: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0A2B74"/>
                </a:solidFill>
                <a:latin typeface="Century Gothic" pitchFamily="34" charset="0"/>
              </a:endParaRP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369679" y="1580573"/>
              <a:ext cx="6363988" cy="36933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AU" b="0" dirty="0">
                  <a:solidFill>
                    <a:schemeClr val="tx1"/>
                  </a:solidFill>
                </a:rPr>
                <a:t> </a:t>
              </a:r>
              <a:r>
                <a:rPr lang="ru-RU" sz="1600" dirty="0">
                  <a:latin typeface="Arial" panose="020B0604020202020204" pitchFamily="34" charset="0"/>
                  <a:cs typeface="Arial" panose="020B0604020202020204" pitchFamily="34" charset="0"/>
                </a:rPr>
                <a:t>Требования к органам по </a:t>
              </a:r>
              <a:r>
                <a:rPr lang="ru-RU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аккредитации</a:t>
              </a:r>
              <a:r>
                <a:rPr lang="ru-RU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17011</a:t>
              </a: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 rot="16200000">
              <a:off x="5745564" y="3785551"/>
              <a:ext cx="4643903" cy="27699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Паритетная оценка </a:t>
              </a:r>
              <a:r>
                <a:rPr lang="en-GB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ISO/IEC 17040 </a:t>
              </a:r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182645" y="2430518"/>
              <a:ext cx="3527140" cy="30777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AU" sz="1400" dirty="0" err="1"/>
                <a:t>Требования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к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органам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по </a:t>
              </a:r>
              <a:r>
                <a:rPr lang="en-AU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сертификации</a:t>
              </a:r>
              <a:r>
                <a:rPr lang="en-A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3223464" y="2990672"/>
              <a:ext cx="1068669" cy="251761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b="1" dirty="0"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Системы</a:t>
              </a: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менедж-мента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17021</a:t>
              </a: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часть 1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defRPr/>
              </a:pP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части 2,3,…</a:t>
              </a:r>
            </a:p>
            <a:p>
              <a:pPr algn="ctr">
                <a:defRPr/>
              </a:pPr>
              <a:endParaRPr lang="en-US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14"/>
            <p:cNvSpPr txBox="1">
              <a:spLocks noChangeArrowheads="1"/>
            </p:cNvSpPr>
            <p:nvPr/>
          </p:nvSpPr>
          <p:spPr bwMode="auto">
            <a:xfrm>
              <a:off x="262344" y="2461296"/>
              <a:ext cx="1374845" cy="304698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endParaRPr lang="en-GB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Т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ребования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к компетентности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испытательных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и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калибровочных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лабораторий</a:t>
              </a:r>
              <a:endParaRPr lang="en-GB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17025 </a:t>
              </a: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17043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US" sz="1200" dirty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1741698" y="2430518"/>
              <a:ext cx="1389565" cy="307776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endParaRPr 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algn="ctr">
                <a:defRPr/>
              </a:pP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Требования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для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органов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и</a:t>
              </a:r>
              <a:r>
                <a:rPr lang="en-AU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нспекци</a:t>
              </a: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и</a:t>
              </a:r>
              <a:r>
                <a:rPr lang="en-A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AU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en-US" sz="12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ISO/IEC17020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r>
                <a:rPr lang="en-GB" sz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entury Gothic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5665483" y="2953739"/>
              <a:ext cx="1068183" cy="255454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ru-RU" sz="14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Продукции</a:t>
              </a:r>
              <a:endParaRPr lang="en-GB" sz="12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17065 (17067, 17026)</a:t>
              </a:r>
            </a:p>
            <a:p>
              <a:pPr algn="ctr">
                <a:defRPr/>
              </a:pP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400" b="1" dirty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12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</a:endParaRPr>
            </a:p>
            <a:p>
              <a:pPr algn="ctr">
                <a:defRPr/>
              </a:pPr>
              <a:endParaRPr lang="en-GB" sz="14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</a:endParaRPr>
            </a:p>
            <a:p>
              <a:pPr algn="ctr">
                <a:defRPr/>
              </a:pPr>
              <a:endParaRPr lang="en-US" sz="10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  <a:latin typeface="Century Gothic" pitchFamily="34" charset="0"/>
              </a:endParaRP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4453735" y="2959894"/>
              <a:ext cx="1068669" cy="25483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b="1" dirty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Персонал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17024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GB" sz="1400" b="1" dirty="0" smtClean="0">
                  <a:solidFill>
                    <a:srgbClr val="0A2B74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GB" sz="1400" b="1" dirty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2400" b="1" dirty="0">
                <a:solidFill>
                  <a:srgbClr val="0A2B74"/>
                </a:solidFill>
                <a:latin typeface="Century Gothic" pitchFamily="34" charset="0"/>
              </a:endParaRPr>
            </a:p>
          </p:txBody>
        </p:sp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 rot="16200000">
              <a:off x="6197215" y="3780712"/>
              <a:ext cx="4653581" cy="27699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Взаимное </a:t>
              </a:r>
              <a:r>
                <a:rPr lang="ru-RU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признание </a:t>
              </a:r>
              <a:r>
                <a:rPr lang="en-GB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ISO/IEC </a:t>
              </a:r>
              <a:r>
                <a:rPr lang="ru-RU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Руководство 68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Line 7"/>
            <p:cNvSpPr>
              <a:spLocks noChangeShapeType="1"/>
            </p:cNvSpPr>
            <p:nvPr/>
          </p:nvSpPr>
          <p:spPr bwMode="auto">
            <a:xfrm>
              <a:off x="4996865" y="1949905"/>
              <a:ext cx="0" cy="486852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ru-RU"/>
            </a:p>
          </p:txBody>
        </p:sp>
        <p:sp>
          <p:nvSpPr>
            <p:cNvPr id="31" name="Прямоугольник 21"/>
            <p:cNvSpPr/>
            <p:nvPr/>
          </p:nvSpPr>
          <p:spPr>
            <a:xfrm>
              <a:off x="238462" y="5745936"/>
              <a:ext cx="6471323" cy="50006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strike="sngStrike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Отчеты по аудиту</a:t>
              </a:r>
              <a:r>
                <a:rPr lang="en-US" sz="1400" strike="sngStrik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strike="sngStrik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US" sz="1400" b="1" strike="sngStrik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US" sz="1400" b="1" strike="sngStrik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17022 </a:t>
              </a:r>
              <a:endParaRPr lang="ru-RU" sz="1400" b="1" strike="sngStrik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ru-RU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Продолжительность аудита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US" sz="14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17023</a:t>
              </a:r>
              <a:r>
                <a:rPr lang="ru-RU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2323242" y="1949905"/>
              <a:ext cx="0" cy="486852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9875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a Pro 1">
      <a:majorFont>
        <a:latin typeface="MetaPro-Black"/>
        <a:ea typeface=""/>
        <a:cs typeface=""/>
      </a:majorFont>
      <a:minorFont>
        <a:latin typeface="MetaPro-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 - Powerpoint -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a Pro 1">
      <a:majorFont>
        <a:latin typeface="MetaPro-Black"/>
        <a:ea typeface=""/>
        <a:cs typeface=""/>
      </a:majorFont>
      <a:minorFont>
        <a:latin typeface="MetaPro-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ISO Template</Template>
  <TotalTime>3839</TotalTime>
  <Words>765</Words>
  <Application>Microsoft Office PowerPoint</Application>
  <PresentationFormat>On-screen Show (4:3)</PresentationFormat>
  <Paragraphs>191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ＭＳ Ｐゴシック</vt:lpstr>
      <vt:lpstr>ＭＳ Ｐゴシック</vt:lpstr>
      <vt:lpstr>Arial</vt:lpstr>
      <vt:lpstr>Calibri</vt:lpstr>
      <vt:lpstr>Century Gothic</vt:lpstr>
      <vt:lpstr>Gloucester MT Extra Condensed</vt:lpstr>
      <vt:lpstr>Helvetica</vt:lpstr>
      <vt:lpstr>Lucida Grande</vt:lpstr>
      <vt:lpstr>MetaPro-Black</vt:lpstr>
      <vt:lpstr>MetaPro-Book</vt:lpstr>
      <vt:lpstr>Tahoma</vt:lpstr>
      <vt:lpstr>Times New Roman</vt:lpstr>
      <vt:lpstr>Wingdings</vt:lpstr>
      <vt:lpstr>ISO</vt:lpstr>
      <vt:lpstr>Template - Powerpoint - V2</vt:lpstr>
      <vt:lpstr>Small logo no line</vt:lpstr>
      <vt:lpstr>1_Small logo no line</vt:lpstr>
      <vt:lpstr>Оценка соответствия и ИСО/КАСКО</vt:lpstr>
      <vt:lpstr>Что такое оценка соответствия?</vt:lpstr>
      <vt:lpstr>Основные формы оценки соответствия   </vt:lpstr>
      <vt:lpstr>Методы оценки соответствия </vt:lpstr>
      <vt:lpstr>PowerPoint Presentation</vt:lpstr>
      <vt:lpstr>PowerPoint Presentation</vt:lpstr>
      <vt:lpstr>PowerPoint Presentation</vt:lpstr>
      <vt:lpstr>Как КАСКО организован?</vt:lpstr>
      <vt:lpstr>PowerPoint Presentation</vt:lpstr>
      <vt:lpstr>За последние 12 месяцев…</vt:lpstr>
      <vt:lpstr>Текущие проекты КАСКО </vt:lpstr>
      <vt:lpstr>Другие инициативы КАСКО </vt:lpstr>
      <vt:lpstr>Спасибо за внимание!</vt:lpstr>
      <vt:lpstr>PowerPoint Presentation</vt:lpstr>
    </vt:vector>
  </TitlesOfParts>
  <Company>ISO Central Secretariat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LORENTE</dc:creator>
  <cp:lastModifiedBy>Anna KOROLEVA</cp:lastModifiedBy>
  <cp:revision>329</cp:revision>
  <cp:lastPrinted>2015-06-15T15:13:36Z</cp:lastPrinted>
  <dcterms:created xsi:type="dcterms:W3CDTF">2014-01-22T13:22:44Z</dcterms:created>
  <dcterms:modified xsi:type="dcterms:W3CDTF">2015-06-18T09:01:09Z</dcterms:modified>
</cp:coreProperties>
</file>